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90" r:id="rId33"/>
    <p:sldId id="292" r:id="rId34"/>
    <p:sldId id="293" r:id="rId35"/>
    <p:sldId id="294" r:id="rId36"/>
    <p:sldId id="295" r:id="rId37"/>
    <p:sldId id="296" r:id="rId38"/>
    <p:sldId id="297" r:id="rId39"/>
    <p:sldId id="298" r:id="rId40"/>
    <p:sldId id="299" r:id="rId41"/>
    <p:sldId id="301" r:id="rId42"/>
    <p:sldId id="302" r:id="rId43"/>
    <p:sldId id="303" r:id="rId44"/>
    <p:sldId id="304" r:id="rId45"/>
    <p:sldId id="305" r:id="rId46"/>
    <p:sldId id="307" r:id="rId47"/>
    <p:sldId id="308" r:id="rId48"/>
    <p:sldId id="309" r:id="rId49"/>
    <p:sldId id="311" r:id="rId50"/>
    <p:sldId id="312" r:id="rId51"/>
    <p:sldId id="313" r:id="rId52"/>
    <p:sldId id="315" r:id="rId53"/>
    <p:sldId id="316" r:id="rId54"/>
    <p:sldId id="317" r:id="rId55"/>
    <p:sldId id="318" r:id="rId56"/>
    <p:sldId id="319" r:id="rId57"/>
    <p:sldId id="320" r:id="rId58"/>
    <p:sldId id="32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EB97F-7433-4A9A-AD3E-D6CEA71955CC}" type="datetimeFigureOut">
              <a:rPr lang="en-GH" smtClean="0"/>
              <a:t>21/01/2025</a:t>
            </a:fld>
            <a:endParaRPr lang="en-G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18D50-14C4-4973-80DA-C3ECEDE55193}" type="slidenum">
              <a:rPr lang="en-GH" smtClean="0"/>
              <a:t>‹#›</a:t>
            </a:fld>
            <a:endParaRPr lang="en-GH"/>
          </a:p>
        </p:txBody>
      </p:sp>
    </p:spTree>
    <p:extLst>
      <p:ext uri="{BB962C8B-B14F-4D97-AF65-F5344CB8AC3E}">
        <p14:creationId xmlns:p14="http://schemas.microsoft.com/office/powerpoint/2010/main" val="3644257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Spherical aberration also occurs when the specimen and the objective lens are separated by several materials of different refractive indices e.g. air, glass etc. This results in the repeated bending of the light rays at different angles</a:t>
            </a:r>
            <a:endParaRPr lang="en-GH" dirty="0"/>
          </a:p>
        </p:txBody>
      </p:sp>
      <p:sp>
        <p:nvSpPr>
          <p:cNvPr id="4" name="Slide Number Placeholder 3"/>
          <p:cNvSpPr>
            <a:spLocks noGrp="1"/>
          </p:cNvSpPr>
          <p:nvPr>
            <p:ph type="sldNum" sz="quarter" idx="5"/>
          </p:nvPr>
        </p:nvSpPr>
        <p:spPr/>
        <p:txBody>
          <a:bodyPr/>
          <a:lstStyle/>
          <a:p>
            <a:fld id="{93B18D50-14C4-4973-80DA-C3ECEDE55193}" type="slidenum">
              <a:rPr lang="en-GH" smtClean="0"/>
              <a:t>9</a:t>
            </a:fld>
            <a:endParaRPr lang="en-GH"/>
          </a:p>
        </p:txBody>
      </p:sp>
    </p:spTree>
    <p:extLst>
      <p:ext uri="{BB962C8B-B14F-4D97-AF65-F5344CB8AC3E}">
        <p14:creationId xmlns:p14="http://schemas.microsoft.com/office/powerpoint/2010/main" val="2659794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B54EE1-B434-49B8-A419-D08202398188}"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2979191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B54EE1-B434-49B8-A419-D08202398188}"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384149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B54EE1-B434-49B8-A419-D08202398188}"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4803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B54EE1-B434-49B8-A419-D08202398188}"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3172378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B54EE1-B434-49B8-A419-D08202398188}"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834277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B54EE1-B434-49B8-A419-D08202398188}"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1856599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B54EE1-B434-49B8-A419-D08202398188}"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157696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B54EE1-B434-49B8-A419-D08202398188}"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60808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B54EE1-B434-49B8-A419-D08202398188}"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4106525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B54EE1-B434-49B8-A419-D08202398188}"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822674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B54EE1-B434-49B8-A419-D08202398188}"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0660F-0876-4D24-A538-728A43DF6B49}" type="slidenum">
              <a:rPr lang="en-US" smtClean="0"/>
              <a:t>‹#›</a:t>
            </a:fld>
            <a:endParaRPr lang="en-US"/>
          </a:p>
        </p:txBody>
      </p:sp>
    </p:spTree>
    <p:extLst>
      <p:ext uri="{BB962C8B-B14F-4D97-AF65-F5344CB8AC3E}">
        <p14:creationId xmlns:p14="http://schemas.microsoft.com/office/powerpoint/2010/main" val="404002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54EE1-B434-49B8-A419-D08202398188}" type="datetimeFigureOut">
              <a:rPr lang="en-US" smtClean="0"/>
              <a:t>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0660F-0876-4D24-A538-728A43DF6B49}" type="slidenum">
              <a:rPr lang="en-US" smtClean="0"/>
              <a:t>‹#›</a:t>
            </a:fld>
            <a:endParaRPr lang="en-US"/>
          </a:p>
        </p:txBody>
      </p:sp>
    </p:spTree>
    <p:extLst>
      <p:ext uri="{BB962C8B-B14F-4D97-AF65-F5344CB8AC3E}">
        <p14:creationId xmlns:p14="http://schemas.microsoft.com/office/powerpoint/2010/main" val="3101106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22069"/>
            <a:ext cx="9144000" cy="6152605"/>
          </a:xfrm>
        </p:spPr>
        <p:txBody>
          <a:bodyPr>
            <a:normAutofit lnSpcReduction="10000"/>
          </a:bodyPr>
          <a:lstStyle/>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4000" b="1" dirty="0">
                <a:latin typeface="Tahoma" panose="020B0604030504040204" pitchFamily="34" charset="0"/>
                <a:ea typeface="Tahoma" panose="020B0604030504040204" pitchFamily="34" charset="0"/>
                <a:cs typeface="Tahoma" panose="020B0604030504040204" pitchFamily="34" charset="0"/>
              </a:rPr>
              <a:t>CELL STRUCTURE</a:t>
            </a:r>
          </a:p>
          <a:p>
            <a:endParaRPr lang="en-US" sz="4000" b="1" dirty="0">
              <a:latin typeface="Tahoma" panose="020B0604030504040204" pitchFamily="34" charset="0"/>
              <a:ea typeface="Tahoma" panose="020B0604030504040204" pitchFamily="34" charset="0"/>
              <a:cs typeface="Tahoma" panose="020B0604030504040204" pitchFamily="34" charset="0"/>
            </a:endParaRPr>
          </a:p>
          <a:p>
            <a:r>
              <a:rPr lang="en-US" sz="4000" b="1" dirty="0">
                <a:latin typeface="Tahoma" panose="020B0604030504040204" pitchFamily="34" charset="0"/>
                <a:ea typeface="Tahoma" panose="020B0604030504040204" pitchFamily="34" charset="0"/>
                <a:cs typeface="Tahoma" panose="020B0604030504040204" pitchFamily="34" charset="0"/>
              </a:rPr>
              <a:t>BMLT 117</a:t>
            </a:r>
          </a:p>
          <a:p>
            <a:endParaRPr lang="en-US" sz="4000" b="1" dirty="0">
              <a:latin typeface="Tahoma" panose="020B0604030504040204" pitchFamily="34" charset="0"/>
              <a:ea typeface="Tahoma" panose="020B0604030504040204" pitchFamily="34" charset="0"/>
              <a:cs typeface="Tahoma" panose="020B0604030504040204" pitchFamily="34" charset="0"/>
            </a:endParaRPr>
          </a:p>
          <a:p>
            <a:r>
              <a:rPr lang="en-US" sz="4000" b="1" dirty="0">
                <a:latin typeface="Tahoma" panose="020B0604030504040204" pitchFamily="34" charset="0"/>
                <a:ea typeface="Tahoma" panose="020B0604030504040204" pitchFamily="34" charset="0"/>
                <a:cs typeface="Tahoma" panose="020B0604030504040204" pitchFamily="34" charset="0"/>
              </a:rPr>
              <a:t>MICROSCOPY</a:t>
            </a:r>
          </a:p>
          <a:p>
            <a:endParaRPr lang="en-US" sz="4000" b="1" dirty="0">
              <a:latin typeface="Tahoma" panose="020B0604030504040204" pitchFamily="34" charset="0"/>
              <a:ea typeface="Tahoma" panose="020B0604030504040204" pitchFamily="34" charset="0"/>
              <a:cs typeface="Tahoma" panose="020B0604030504040204" pitchFamily="34" charset="0"/>
            </a:endParaRPr>
          </a:p>
          <a:p>
            <a:endParaRPr lang="en-US" sz="4000" b="1" dirty="0">
              <a:latin typeface="Tahoma" panose="020B0604030504040204" pitchFamily="34" charset="0"/>
              <a:ea typeface="Tahoma" panose="020B0604030504040204" pitchFamily="34" charset="0"/>
              <a:cs typeface="Tahoma" panose="020B0604030504040204" pitchFamily="34" charset="0"/>
            </a:endParaRPr>
          </a:p>
          <a:p>
            <a:r>
              <a:rPr lang="en-US" sz="4000" b="1" dirty="0">
                <a:latin typeface="Tahoma" panose="020B0604030504040204" pitchFamily="34" charset="0"/>
                <a:ea typeface="Tahoma" panose="020B0604030504040204" pitchFamily="34" charset="0"/>
                <a:cs typeface="Tahoma" panose="020B0604030504040204" pitchFamily="34" charset="0"/>
              </a:rPr>
              <a:t>DR. KENNEDY GYAU BOAHEN (PHD).</a:t>
            </a:r>
          </a:p>
        </p:txBody>
      </p:sp>
    </p:spTree>
    <p:extLst>
      <p:ext uri="{BB962C8B-B14F-4D97-AF65-F5344CB8AC3E}">
        <p14:creationId xmlns:p14="http://schemas.microsoft.com/office/powerpoint/2010/main" val="2262184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71845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WAYS TO REDUCE SPHERICAL ABERRATION</a:t>
            </a:r>
          </a:p>
        </p:txBody>
      </p:sp>
      <p:sp>
        <p:nvSpPr>
          <p:cNvPr id="3" name="Content Placeholder 2"/>
          <p:cNvSpPr>
            <a:spLocks noGrp="1"/>
          </p:cNvSpPr>
          <p:nvPr>
            <p:ph idx="1"/>
          </p:nvPr>
        </p:nvSpPr>
        <p:spPr>
          <a:xfrm>
            <a:off x="838200" y="914400"/>
            <a:ext cx="10515600" cy="6087291"/>
          </a:xfrm>
        </p:spPr>
        <p:txBody>
          <a:bodyPr/>
          <a:lstStyle/>
          <a:p>
            <a:pPr lvl="0" algn="just"/>
            <a:r>
              <a:rPr lang="en-US" dirty="0">
                <a:latin typeface="Tahoma" panose="020B0604030504040204" pitchFamily="34" charset="0"/>
                <a:ea typeface="Tahoma" panose="020B0604030504040204" pitchFamily="34" charset="0"/>
                <a:cs typeface="Tahoma" panose="020B0604030504040204" pitchFamily="34" charset="0"/>
              </a:rPr>
              <a:t>Modern lenses employ different techniques to dramatically reduce spherical aberration. One of the methods employs using a specialized </a:t>
            </a:r>
            <a:r>
              <a:rPr lang="en-US" dirty="0" err="1">
                <a:latin typeface="Tahoma" panose="020B0604030504040204" pitchFamily="34" charset="0"/>
                <a:ea typeface="Tahoma" panose="020B0604030504040204" pitchFamily="34" charset="0"/>
                <a:cs typeface="Tahoma" panose="020B0604030504040204" pitchFamily="34" charset="0"/>
              </a:rPr>
              <a:t>aspherical</a:t>
            </a:r>
            <a:r>
              <a:rPr lang="en-US" dirty="0">
                <a:latin typeface="Tahoma" panose="020B0604030504040204" pitchFamily="34" charset="0"/>
                <a:ea typeface="Tahoma" panose="020B0604030504040204" pitchFamily="34" charset="0"/>
                <a:cs typeface="Tahoma" panose="020B0604030504040204" pitchFamily="34" charset="0"/>
              </a:rPr>
              <a:t> (meaning non- spherical) lens surface, which is curved outwards on one side for the sole purpose of converging light rays into a single focal point.</a:t>
            </a:r>
          </a:p>
          <a:p>
            <a:endParaRPr lang="en-US" dirty="0"/>
          </a:p>
        </p:txBody>
      </p:sp>
      <p:pic>
        <p:nvPicPr>
          <p:cNvPr id="4" name="Picture 3"/>
          <p:cNvPicPr>
            <a:picLocks noChangeAspect="1"/>
          </p:cNvPicPr>
          <p:nvPr/>
        </p:nvPicPr>
        <p:blipFill>
          <a:blip r:embed="rId2"/>
          <a:stretch>
            <a:fillRect/>
          </a:stretch>
        </p:blipFill>
        <p:spPr>
          <a:xfrm>
            <a:off x="2377441" y="2842728"/>
            <a:ext cx="7276010" cy="4255377"/>
          </a:xfrm>
          <a:prstGeom prst="rect">
            <a:avLst/>
          </a:prstGeom>
        </p:spPr>
      </p:pic>
    </p:spTree>
    <p:extLst>
      <p:ext uri="{BB962C8B-B14F-4D97-AF65-F5344CB8AC3E}">
        <p14:creationId xmlns:p14="http://schemas.microsoft.com/office/powerpoint/2010/main" val="2005490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2296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WAYS TO REDUCE SPHERICAL ABERRATION</a:t>
            </a:r>
            <a:endParaRPr lang="en-US" sz="3200" dirty="0"/>
          </a:p>
        </p:txBody>
      </p:sp>
      <p:sp>
        <p:nvSpPr>
          <p:cNvPr id="3" name="Content Placeholder 2"/>
          <p:cNvSpPr>
            <a:spLocks noGrp="1"/>
          </p:cNvSpPr>
          <p:nvPr>
            <p:ph idx="1"/>
          </p:nvPr>
        </p:nvSpPr>
        <p:spPr>
          <a:xfrm>
            <a:off x="838200" y="1071154"/>
            <a:ext cx="10515600" cy="5421086"/>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Using oil immersion lens since this will fill the entire space between the specimen and the lens with substances of the same refractive  index  to  eliminate  spherical aberration</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marL="228600" lvl="1" algn="just">
              <a:spcBef>
                <a:spcPts val="1000"/>
              </a:spcBef>
            </a:pPr>
            <a:r>
              <a:rPr lang="en-US" sz="2800" dirty="0">
                <a:latin typeface="Tahoma" panose="020B0604030504040204" pitchFamily="34" charset="0"/>
                <a:ea typeface="Tahoma" panose="020B0604030504040204" pitchFamily="34" charset="0"/>
                <a:cs typeface="Tahoma" panose="020B0604030504040204" pitchFamily="34" charset="0"/>
              </a:rPr>
              <a:t>Using spherical lenses such as </a:t>
            </a:r>
            <a:r>
              <a:rPr lang="en-US" sz="2800" dirty="0" err="1">
                <a:latin typeface="Tahoma" panose="020B0604030504040204" pitchFamily="34" charset="0"/>
                <a:ea typeface="Tahoma" panose="020B0604030504040204" pitchFamily="34" charset="0"/>
                <a:cs typeface="Tahoma" panose="020B0604030504040204" pitchFamily="34" charset="0"/>
              </a:rPr>
              <a:t>plano</a:t>
            </a:r>
            <a:r>
              <a:rPr lang="en-US" sz="2800" dirty="0">
                <a:latin typeface="Tahoma" panose="020B0604030504040204" pitchFamily="34" charset="0"/>
                <a:ea typeface="Tahoma" panose="020B0604030504040204" pitchFamily="34" charset="0"/>
                <a:cs typeface="Tahoma" panose="020B0604030504040204" pitchFamily="34" charset="0"/>
              </a:rPr>
              <a:t>- convex lenses</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marL="228600" lvl="1" algn="just">
              <a:spcBef>
                <a:spcPts val="1000"/>
              </a:spcBef>
            </a:pPr>
            <a:r>
              <a:rPr lang="en-US" sz="2800" dirty="0">
                <a:latin typeface="Tahoma" panose="020B0604030504040204" pitchFamily="34" charset="0"/>
                <a:ea typeface="Tahoma" panose="020B0604030504040204" pitchFamily="34" charset="0"/>
                <a:cs typeface="Tahoma" panose="020B0604030504040204" pitchFamily="34" charset="0"/>
              </a:rPr>
              <a:t>This can be corrected by coating the periphery of the lens with opaque materials</a:t>
            </a:r>
          </a:p>
          <a:p>
            <a:pPr marL="0" lvl="1" indent="0">
              <a:spcBef>
                <a:spcPts val="1000"/>
              </a:spcBef>
              <a:buNone/>
            </a:pPr>
            <a:endParaRPr lang="en-US" sz="900" dirty="0"/>
          </a:p>
          <a:p>
            <a:endParaRPr lang="en-US" dirty="0"/>
          </a:p>
        </p:txBody>
      </p:sp>
    </p:spTree>
    <p:extLst>
      <p:ext uri="{BB962C8B-B14F-4D97-AF65-F5344CB8AC3E}">
        <p14:creationId xmlns:p14="http://schemas.microsoft.com/office/powerpoint/2010/main" val="774624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69233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DEFECTS OF SIMPLE MICROSCOPE</a:t>
            </a:r>
          </a:p>
        </p:txBody>
      </p:sp>
      <p:sp>
        <p:nvSpPr>
          <p:cNvPr id="3" name="Content Placeholder 2"/>
          <p:cNvSpPr>
            <a:spLocks noGrp="1"/>
          </p:cNvSpPr>
          <p:nvPr>
            <p:ph idx="1"/>
          </p:nvPr>
        </p:nvSpPr>
        <p:spPr>
          <a:xfrm>
            <a:off x="838200" y="914400"/>
            <a:ext cx="10515600" cy="5577840"/>
          </a:xfrm>
        </p:spPr>
        <p:txBody>
          <a:bodyPr/>
          <a:lstStyle/>
          <a:p>
            <a:pPr marL="0" indent="0" algn="just">
              <a:buNone/>
            </a:pPr>
            <a:r>
              <a:rPr lang="en-US" b="1" dirty="0">
                <a:latin typeface="Tahoma" panose="020B0604030504040204" pitchFamily="34" charset="0"/>
                <a:ea typeface="Tahoma" panose="020B0604030504040204" pitchFamily="34" charset="0"/>
                <a:cs typeface="Tahoma" panose="020B0604030504040204" pitchFamily="34" charset="0"/>
              </a:rPr>
              <a:t>b) Chromatic aberration</a:t>
            </a:r>
          </a:p>
          <a:p>
            <a:pPr lvl="0" algn="just"/>
            <a:r>
              <a:rPr lang="en-US" dirty="0">
                <a:latin typeface="Tahoma" panose="020B0604030504040204" pitchFamily="34" charset="0"/>
                <a:ea typeface="Tahoma" panose="020B0604030504040204" pitchFamily="34" charset="0"/>
                <a:cs typeface="Tahoma" panose="020B0604030504040204" pitchFamily="34" charset="0"/>
              </a:rPr>
              <a:t>Chromatic Aberration, also known as “</a:t>
            </a:r>
            <a:r>
              <a:rPr lang="en-US" dirty="0" err="1">
                <a:latin typeface="Tahoma" panose="020B0604030504040204" pitchFamily="34" charset="0"/>
                <a:ea typeface="Tahoma" panose="020B0604030504040204" pitchFamily="34" charset="0"/>
                <a:cs typeface="Tahoma" panose="020B0604030504040204" pitchFamily="34" charset="0"/>
              </a:rPr>
              <a:t>colour</a:t>
            </a:r>
            <a:r>
              <a:rPr lang="en-US" dirty="0">
                <a:latin typeface="Tahoma" panose="020B0604030504040204" pitchFamily="34" charset="0"/>
                <a:ea typeface="Tahoma" panose="020B0604030504040204" pitchFamily="34" charset="0"/>
                <a:cs typeface="Tahoma" panose="020B0604030504040204" pitchFamily="34" charset="0"/>
              </a:rPr>
              <a:t> fringing” or “purple fringing”, is a common optical problem that occurs when a lens is either unable to bring all wavelengths of </a:t>
            </a:r>
            <a:r>
              <a:rPr lang="en-US" dirty="0" err="1">
                <a:latin typeface="Tahoma" panose="020B0604030504040204" pitchFamily="34" charset="0"/>
                <a:ea typeface="Tahoma" panose="020B0604030504040204" pitchFamily="34" charset="0"/>
                <a:cs typeface="Tahoma" panose="020B0604030504040204" pitchFamily="34" charset="0"/>
              </a:rPr>
              <a:t>colour</a:t>
            </a:r>
            <a:r>
              <a:rPr lang="en-US" dirty="0">
                <a:latin typeface="Tahoma" panose="020B0604030504040204" pitchFamily="34" charset="0"/>
                <a:ea typeface="Tahoma" panose="020B0604030504040204" pitchFamily="34" charset="0"/>
                <a:cs typeface="Tahoma" panose="020B0604030504040204" pitchFamily="34" charset="0"/>
              </a:rPr>
              <a:t> to the same focal plane, and/or when wavelengths of </a:t>
            </a:r>
            <a:r>
              <a:rPr lang="en-US" dirty="0" err="1">
                <a:latin typeface="Tahoma" panose="020B0604030504040204" pitchFamily="34" charset="0"/>
                <a:ea typeface="Tahoma" panose="020B0604030504040204" pitchFamily="34" charset="0"/>
                <a:cs typeface="Tahoma" panose="020B0604030504040204" pitchFamily="34" charset="0"/>
              </a:rPr>
              <a:t>colour</a:t>
            </a:r>
            <a:r>
              <a:rPr lang="en-US" dirty="0">
                <a:latin typeface="Tahoma" panose="020B0604030504040204" pitchFamily="34" charset="0"/>
                <a:ea typeface="Tahoma" panose="020B0604030504040204" pitchFamily="34" charset="0"/>
                <a:cs typeface="Tahoma" panose="020B0604030504040204" pitchFamily="34" charset="0"/>
              </a:rPr>
              <a:t> are focused at different positions in the focal plane. </a:t>
            </a:r>
          </a:p>
          <a:p>
            <a:pPr lvl="0" algn="just"/>
            <a:r>
              <a:rPr lang="en-US" dirty="0">
                <a:latin typeface="Tahoma" panose="020B0604030504040204" pitchFamily="34" charset="0"/>
                <a:ea typeface="Tahoma" panose="020B0604030504040204" pitchFamily="34" charset="0"/>
                <a:cs typeface="Tahoma" panose="020B0604030504040204" pitchFamily="34" charset="0"/>
              </a:rPr>
              <a:t>Chromatic aberration is caused by lens dispersion, with different </a:t>
            </a:r>
            <a:r>
              <a:rPr lang="en-US" dirty="0" err="1">
                <a:latin typeface="Tahoma" panose="020B0604030504040204" pitchFamily="34" charset="0"/>
                <a:ea typeface="Tahoma" panose="020B0604030504040204" pitchFamily="34" charset="0"/>
                <a:cs typeface="Tahoma" panose="020B0604030504040204" pitchFamily="34" charset="0"/>
              </a:rPr>
              <a:t>colours</a:t>
            </a:r>
            <a:r>
              <a:rPr lang="en-US" dirty="0">
                <a:latin typeface="Tahoma" panose="020B0604030504040204" pitchFamily="34" charset="0"/>
                <a:ea typeface="Tahoma" panose="020B0604030504040204" pitchFamily="34" charset="0"/>
                <a:cs typeface="Tahoma" panose="020B0604030504040204" pitchFamily="34" charset="0"/>
              </a:rPr>
              <a:t> of light travelling at different speeds while passing through a lens. As a result, the image can look blurred or noticeable </a:t>
            </a:r>
            <a:r>
              <a:rPr lang="en-US" dirty="0" err="1">
                <a:latin typeface="Tahoma" panose="020B0604030504040204" pitchFamily="34" charset="0"/>
                <a:ea typeface="Tahoma" panose="020B0604030504040204" pitchFamily="34" charset="0"/>
                <a:cs typeface="Tahoma" panose="020B0604030504040204" pitchFamily="34" charset="0"/>
              </a:rPr>
              <a:t>coloured</a:t>
            </a:r>
            <a:r>
              <a:rPr lang="en-US" dirty="0">
                <a:latin typeface="Tahoma" panose="020B0604030504040204" pitchFamily="34" charset="0"/>
                <a:ea typeface="Tahoma" panose="020B0604030504040204" pitchFamily="34" charset="0"/>
                <a:cs typeface="Tahoma" panose="020B0604030504040204" pitchFamily="34" charset="0"/>
              </a:rPr>
              <a:t> edges (red, green, blue, yellow, purple, magenta) can appear around objects, especially in high- contrast situations.</a:t>
            </a:r>
          </a:p>
          <a:p>
            <a:endParaRPr lang="en-US" dirty="0"/>
          </a:p>
        </p:txBody>
      </p:sp>
    </p:spTree>
    <p:extLst>
      <p:ext uri="{BB962C8B-B14F-4D97-AF65-F5344CB8AC3E}">
        <p14:creationId xmlns:p14="http://schemas.microsoft.com/office/powerpoint/2010/main" val="239625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653142"/>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CHROMATIC ABERRATION CONT’D</a:t>
            </a:r>
          </a:p>
        </p:txBody>
      </p:sp>
      <p:pic>
        <p:nvPicPr>
          <p:cNvPr id="4" name="Content Placeholder 3"/>
          <p:cNvPicPr>
            <a:picLocks noGrp="1" noChangeAspect="1"/>
          </p:cNvPicPr>
          <p:nvPr>
            <p:ph idx="1"/>
          </p:nvPr>
        </p:nvPicPr>
        <p:blipFill>
          <a:blip r:embed="rId2"/>
          <a:stretch>
            <a:fillRect/>
          </a:stretch>
        </p:blipFill>
        <p:spPr>
          <a:xfrm>
            <a:off x="1384664" y="1175657"/>
            <a:ext cx="8307976" cy="5003074"/>
          </a:xfrm>
          <a:prstGeom prst="rect">
            <a:avLst/>
          </a:prstGeom>
        </p:spPr>
      </p:pic>
    </p:spTree>
    <p:extLst>
      <p:ext uri="{BB962C8B-B14F-4D97-AF65-F5344CB8AC3E}">
        <p14:creationId xmlns:p14="http://schemas.microsoft.com/office/powerpoint/2010/main" val="83657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1"/>
            <a:ext cx="10515600" cy="770709"/>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CHROMATIC ABERRATION CONT’D</a:t>
            </a:r>
            <a:endParaRPr lang="en-US" sz="3200" dirty="0"/>
          </a:p>
        </p:txBody>
      </p:sp>
      <p:pic>
        <p:nvPicPr>
          <p:cNvPr id="4" name="Content Placeholder 3"/>
          <p:cNvPicPr>
            <a:picLocks noGrp="1" noChangeAspect="1"/>
          </p:cNvPicPr>
          <p:nvPr>
            <p:ph idx="1"/>
          </p:nvPr>
        </p:nvPicPr>
        <p:blipFill>
          <a:blip r:embed="rId2"/>
          <a:stretch>
            <a:fillRect/>
          </a:stretch>
        </p:blipFill>
        <p:spPr>
          <a:xfrm>
            <a:off x="1528354" y="1188720"/>
            <a:ext cx="8686800" cy="5016137"/>
          </a:xfrm>
          <a:prstGeom prst="rect">
            <a:avLst/>
          </a:prstGeom>
        </p:spPr>
      </p:pic>
    </p:spTree>
    <p:extLst>
      <p:ext uri="{BB962C8B-B14F-4D97-AF65-F5344CB8AC3E}">
        <p14:creationId xmlns:p14="http://schemas.microsoft.com/office/powerpoint/2010/main" val="2362420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
            <a:ext cx="10515600" cy="83602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WAYS OF CORRECTING CHROMATIC ABERRATION</a:t>
            </a:r>
          </a:p>
        </p:txBody>
      </p:sp>
      <p:sp>
        <p:nvSpPr>
          <p:cNvPr id="3" name="Content Placeholder 2"/>
          <p:cNvSpPr>
            <a:spLocks noGrp="1"/>
          </p:cNvSpPr>
          <p:nvPr>
            <p:ph idx="1"/>
          </p:nvPr>
        </p:nvSpPr>
        <p:spPr>
          <a:xfrm>
            <a:off x="838200" y="1031966"/>
            <a:ext cx="10515600" cy="5381897"/>
          </a:xfrm>
        </p:spPr>
        <p:txBody>
          <a:bodyPr/>
          <a:lstStyle/>
          <a:p>
            <a:pPr lvl="0"/>
            <a:r>
              <a:rPr lang="en-US" dirty="0">
                <a:latin typeface="Tahoma" panose="020B0604030504040204" pitchFamily="34" charset="0"/>
                <a:ea typeface="Tahoma" panose="020B0604030504040204" pitchFamily="34" charset="0"/>
                <a:cs typeface="Tahoma" panose="020B0604030504040204" pitchFamily="34" charset="0"/>
              </a:rPr>
              <a:t>Using flint glass and crown which have equal but opposite focal lengths. This combination of crown and flint is known as </a:t>
            </a:r>
            <a:r>
              <a:rPr lang="en-US" dirty="0" err="1">
                <a:latin typeface="Tahoma" panose="020B0604030504040204" pitchFamily="34" charset="0"/>
                <a:ea typeface="Tahoma" panose="020B0604030504040204" pitchFamily="34" charset="0"/>
                <a:cs typeface="Tahoma" panose="020B0604030504040204" pitchFamily="34" charset="0"/>
              </a:rPr>
              <a:t>Acromatic</a:t>
            </a:r>
            <a:r>
              <a:rPr lang="en-US" dirty="0">
                <a:latin typeface="Tahoma" panose="020B0604030504040204" pitchFamily="34" charset="0"/>
                <a:ea typeface="Tahoma" panose="020B0604030504040204" pitchFamily="34" charset="0"/>
                <a:cs typeface="Tahoma" panose="020B0604030504040204" pitchFamily="34" charset="0"/>
              </a:rPr>
              <a:t> Doublet.</a:t>
            </a:r>
          </a:p>
          <a:p>
            <a:pPr lvl="0"/>
            <a:endParaRPr lang="en-US" dirty="0">
              <a:latin typeface="Tahoma" panose="020B0604030504040204" pitchFamily="34" charset="0"/>
              <a:ea typeface="Tahoma" panose="020B0604030504040204" pitchFamily="34" charset="0"/>
              <a:cs typeface="Tahoma" panose="020B0604030504040204" pitchFamily="34" charset="0"/>
            </a:endParaRPr>
          </a:p>
          <a:p>
            <a:pPr lvl="0"/>
            <a:r>
              <a:rPr lang="en-US" dirty="0">
                <a:latin typeface="Tahoma" panose="020B0604030504040204" pitchFamily="34" charset="0"/>
                <a:ea typeface="Tahoma" panose="020B0604030504040204" pitchFamily="34" charset="0"/>
                <a:cs typeface="Tahoma" panose="020B0604030504040204" pitchFamily="34" charset="0"/>
              </a:rPr>
              <a:t>Using more complex systems of lenses.</a:t>
            </a:r>
          </a:p>
          <a:p>
            <a:endParaRPr lang="en-US" dirty="0"/>
          </a:p>
        </p:txBody>
      </p:sp>
    </p:spTree>
    <p:extLst>
      <p:ext uri="{BB962C8B-B14F-4D97-AF65-F5344CB8AC3E}">
        <p14:creationId xmlns:p14="http://schemas.microsoft.com/office/powerpoint/2010/main" val="3773479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1"/>
            <a:ext cx="10515600" cy="83602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LIGHT MICROSCOPY</a:t>
            </a:r>
          </a:p>
        </p:txBody>
      </p:sp>
      <p:sp>
        <p:nvSpPr>
          <p:cNvPr id="3" name="Content Placeholder 2"/>
          <p:cNvSpPr>
            <a:spLocks noGrp="1"/>
          </p:cNvSpPr>
          <p:nvPr>
            <p:ph idx="1"/>
          </p:nvPr>
        </p:nvSpPr>
        <p:spPr>
          <a:xfrm>
            <a:off x="838200" y="1097280"/>
            <a:ext cx="10515600" cy="5447211"/>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Light microscopy refers to the use of any kind of microscope that uses visible light to observe specimens. Here we examine several types of light microscopy.</a:t>
            </a:r>
          </a:p>
          <a:p>
            <a:pPr algn="just"/>
            <a:r>
              <a:rPr lang="en-US" dirty="0">
                <a:latin typeface="Tahoma" panose="020B0604030504040204" pitchFamily="34" charset="0"/>
                <a:ea typeface="Tahoma" panose="020B0604030504040204" pitchFamily="34" charset="0"/>
                <a:cs typeface="Tahoma" panose="020B0604030504040204" pitchFamily="34" charset="0"/>
              </a:rPr>
              <a:t>The curvatures of the lens materials and their composition are designed to minimize distortion of image shapes and colors.</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marL="0" lvl="1" indent="0" algn="just">
              <a:spcBef>
                <a:spcPts val="1000"/>
              </a:spcBef>
              <a:buNone/>
            </a:pPr>
            <a:r>
              <a:rPr lang="en-US" sz="2800" b="1" dirty="0">
                <a:latin typeface="Tahoma" panose="020B0604030504040204" pitchFamily="34" charset="0"/>
                <a:ea typeface="Tahoma" panose="020B0604030504040204" pitchFamily="34" charset="0"/>
                <a:cs typeface="Tahoma" panose="020B0604030504040204" pitchFamily="34" charset="0"/>
              </a:rPr>
              <a:t>Light microscopes are of two different basic types:</a:t>
            </a:r>
          </a:p>
          <a:p>
            <a:pPr lvl="0" algn="just"/>
            <a:r>
              <a:rPr lang="en-US" b="1" dirty="0">
                <a:latin typeface="Tahoma" panose="020B0604030504040204" pitchFamily="34" charset="0"/>
                <a:ea typeface="Tahoma" panose="020B0604030504040204" pitchFamily="34" charset="0"/>
                <a:cs typeface="Tahoma" panose="020B0604030504040204" pitchFamily="34" charset="0"/>
              </a:rPr>
              <a:t>Compound Microscopes: </a:t>
            </a:r>
            <a:r>
              <a:rPr lang="en-US" dirty="0">
                <a:latin typeface="Tahoma" panose="020B0604030504040204" pitchFamily="34" charset="0"/>
                <a:ea typeface="Tahoma" panose="020B0604030504040204" pitchFamily="34" charset="0"/>
                <a:cs typeface="Tahoma" panose="020B0604030504040204" pitchFamily="34" charset="0"/>
              </a:rPr>
              <a:t>A modern compound light microscope has a series of lenses and uses visible light as its source of illumination. These microscopes require that the specimen to be examined, is cut/sliced thinly enough to allow light to pass through it.</a:t>
            </a:r>
          </a:p>
          <a:p>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9196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8"/>
            <a:ext cx="10515600" cy="757644"/>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TYPES OF LIGHT MICROSCOPE</a:t>
            </a:r>
          </a:p>
        </p:txBody>
      </p:sp>
      <p:sp>
        <p:nvSpPr>
          <p:cNvPr id="3" name="Content Placeholder 2"/>
          <p:cNvSpPr>
            <a:spLocks noGrp="1"/>
          </p:cNvSpPr>
          <p:nvPr>
            <p:ph idx="1"/>
          </p:nvPr>
        </p:nvSpPr>
        <p:spPr>
          <a:xfrm>
            <a:off x="838200" y="1058091"/>
            <a:ext cx="10515600" cy="5264332"/>
          </a:xfrm>
        </p:spPr>
        <p:txBody>
          <a:bodyPr/>
          <a:lstStyle/>
          <a:p>
            <a:r>
              <a:rPr lang="en-US" b="1" dirty="0">
                <a:latin typeface="Tahoma" panose="020B0604030504040204" pitchFamily="34" charset="0"/>
                <a:ea typeface="Tahoma" panose="020B0604030504040204" pitchFamily="34" charset="0"/>
                <a:cs typeface="Tahoma" panose="020B0604030504040204" pitchFamily="34" charset="0"/>
              </a:rPr>
              <a:t>Dissecting   Microscopes: </a:t>
            </a:r>
            <a:r>
              <a:rPr lang="en-US" dirty="0">
                <a:latin typeface="Tahoma" panose="020B0604030504040204" pitchFamily="34" charset="0"/>
                <a:ea typeface="Tahoma" panose="020B0604030504040204" pitchFamily="34" charset="0"/>
                <a:cs typeface="Tahoma" panose="020B0604030504040204" pitchFamily="34" charset="0"/>
              </a:rPr>
              <a:t>These microscopes permit opaque specimens to be viewed.</a:t>
            </a:r>
          </a:p>
          <a:p>
            <a:pPr marL="0" indent="0" algn="ctr">
              <a:buNone/>
            </a:pPr>
            <a:r>
              <a:rPr lang="en-US" b="1" dirty="0">
                <a:latin typeface="Tahoma" panose="020B0604030504040204" pitchFamily="34" charset="0"/>
                <a:ea typeface="Tahoma" panose="020B0604030504040204" pitchFamily="34" charset="0"/>
                <a:cs typeface="Tahoma" panose="020B0604030504040204" pitchFamily="34" charset="0"/>
              </a:rPr>
              <a:t>MONOCULAR COMPOUND MICROSCOPE</a:t>
            </a:r>
          </a:p>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784834" y="2458065"/>
            <a:ext cx="8627508" cy="3746792"/>
          </a:xfrm>
          <a:prstGeom prst="rect">
            <a:avLst/>
          </a:prstGeom>
        </p:spPr>
      </p:pic>
    </p:spTree>
    <p:extLst>
      <p:ext uri="{BB962C8B-B14F-4D97-AF65-F5344CB8AC3E}">
        <p14:creationId xmlns:p14="http://schemas.microsoft.com/office/powerpoint/2010/main" val="313008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755"/>
            <a:ext cx="10515600" cy="836022"/>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BINOCULAR COMPOUND MICROSCOPE</a:t>
            </a:r>
          </a:p>
        </p:txBody>
      </p:sp>
      <p:pic>
        <p:nvPicPr>
          <p:cNvPr id="4" name="Content Placeholder 3"/>
          <p:cNvPicPr>
            <a:picLocks noGrp="1" noChangeAspect="1"/>
          </p:cNvPicPr>
          <p:nvPr>
            <p:ph idx="1"/>
          </p:nvPr>
        </p:nvPicPr>
        <p:blipFill>
          <a:blip r:embed="rId2"/>
          <a:stretch>
            <a:fillRect/>
          </a:stretch>
        </p:blipFill>
        <p:spPr>
          <a:xfrm>
            <a:off x="3618412" y="1293223"/>
            <a:ext cx="4108410" cy="5146766"/>
          </a:xfrm>
          <a:prstGeom prst="rect">
            <a:avLst/>
          </a:prstGeom>
        </p:spPr>
      </p:pic>
    </p:spTree>
    <p:extLst>
      <p:ext uri="{BB962C8B-B14F-4D97-AF65-F5344CB8AC3E}">
        <p14:creationId xmlns:p14="http://schemas.microsoft.com/office/powerpoint/2010/main" val="1748902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2"/>
            <a:ext cx="10515600" cy="783771"/>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COMPOUND MICROSCOPE</a:t>
            </a:r>
          </a:p>
        </p:txBody>
      </p:sp>
      <p:pic>
        <p:nvPicPr>
          <p:cNvPr id="4" name="Content Placeholder 3"/>
          <p:cNvPicPr>
            <a:picLocks noGrp="1" noChangeAspect="1"/>
          </p:cNvPicPr>
          <p:nvPr>
            <p:ph idx="1"/>
          </p:nvPr>
        </p:nvPicPr>
        <p:blipFill>
          <a:blip r:embed="rId2"/>
          <a:stretch>
            <a:fillRect/>
          </a:stretch>
        </p:blipFill>
        <p:spPr>
          <a:xfrm>
            <a:off x="727364" y="903426"/>
            <a:ext cx="10858499" cy="5954573"/>
          </a:xfrm>
          <a:prstGeom prst="rect">
            <a:avLst/>
          </a:prstGeom>
        </p:spPr>
      </p:pic>
    </p:spTree>
    <p:extLst>
      <p:ext uri="{BB962C8B-B14F-4D97-AF65-F5344CB8AC3E}">
        <p14:creationId xmlns:p14="http://schemas.microsoft.com/office/powerpoint/2010/main" val="252425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62148"/>
          </a:xfrm>
        </p:spPr>
        <p:txBody>
          <a:bodyPr>
            <a:no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UNITS OF MEASUREMENTS OF CELLS IN MICROSCOPY.</a:t>
            </a:r>
          </a:p>
        </p:txBody>
      </p:sp>
      <p:sp>
        <p:nvSpPr>
          <p:cNvPr id="3" name="Content Placeholder 2"/>
          <p:cNvSpPr>
            <a:spLocks noGrp="1"/>
          </p:cNvSpPr>
          <p:nvPr>
            <p:ph idx="1"/>
          </p:nvPr>
        </p:nvSpPr>
        <p:spPr>
          <a:xfrm>
            <a:off x="838200" y="1345473"/>
            <a:ext cx="10515600" cy="5251270"/>
          </a:xfrm>
        </p:spPr>
        <p:txBody>
          <a:bodyPr>
            <a:normAutofit/>
          </a:bodyPr>
          <a:lstStyle/>
          <a:p>
            <a:pPr lvl="0"/>
            <a:r>
              <a:rPr lang="en-US" dirty="0">
                <a:latin typeface="Tahoma" panose="020B0604030504040204" pitchFamily="34" charset="0"/>
                <a:ea typeface="Tahoma" panose="020B0604030504040204" pitchFamily="34" charset="0"/>
                <a:cs typeface="Tahoma" panose="020B0604030504040204" pitchFamily="34" charset="0"/>
              </a:rPr>
              <a:t>1000 microns or micrometers (µm)= 1mm</a:t>
            </a:r>
          </a:p>
          <a:p>
            <a:r>
              <a:rPr lang="en-US" dirty="0">
                <a:latin typeface="Tahoma" panose="020B0604030504040204" pitchFamily="34" charset="0"/>
                <a:ea typeface="Tahoma" panose="020B0604030504040204" pitchFamily="34" charset="0"/>
                <a:cs typeface="Tahoma" panose="020B0604030504040204" pitchFamily="34" charset="0"/>
              </a:rPr>
              <a:t>1000 mµ or nanometers (nm) = 1µm</a:t>
            </a:r>
          </a:p>
          <a:p>
            <a:pPr lvl="0"/>
            <a:r>
              <a:rPr lang="en-US" dirty="0">
                <a:latin typeface="Tahoma" panose="020B0604030504040204" pitchFamily="34" charset="0"/>
                <a:ea typeface="Tahoma" panose="020B0604030504040204" pitchFamily="34" charset="0"/>
                <a:cs typeface="Tahoma" panose="020B0604030504040204" pitchFamily="34" charset="0"/>
              </a:rPr>
              <a:t>10 Angstrom (Ǻ) = 1mµ</a:t>
            </a:r>
          </a:p>
          <a:p>
            <a:pPr algn="just"/>
            <a:r>
              <a:rPr lang="en-US" dirty="0">
                <a:latin typeface="Tahoma" panose="020B0604030504040204" pitchFamily="34" charset="0"/>
                <a:ea typeface="Tahoma" panose="020B0604030504040204" pitchFamily="34" charset="0"/>
                <a:cs typeface="Tahoma" panose="020B0604030504040204" pitchFamily="34" charset="0"/>
              </a:rPr>
              <a:t>Microorganisms and their components are measured in small units such as </a:t>
            </a:r>
            <a:r>
              <a:rPr lang="en-US" dirty="0" err="1">
                <a:latin typeface="Tahoma" panose="020B0604030504040204" pitchFamily="34" charset="0"/>
                <a:ea typeface="Tahoma" panose="020B0604030504040204" pitchFamily="34" charset="0"/>
                <a:cs typeface="Tahoma" panose="020B0604030504040204" pitchFamily="34" charset="0"/>
              </a:rPr>
              <a:t>micrometres</a:t>
            </a:r>
            <a:r>
              <a:rPr lang="en-US" dirty="0">
                <a:latin typeface="Tahoma" panose="020B0604030504040204" pitchFamily="34" charset="0"/>
                <a:ea typeface="Tahoma" panose="020B0604030504040204" pitchFamily="34" charset="0"/>
                <a:cs typeface="Tahoma" panose="020B0604030504040204" pitchFamily="34" charset="0"/>
              </a:rPr>
              <a:t> and nanometers. </a:t>
            </a:r>
          </a:p>
          <a:p>
            <a:pPr algn="just"/>
            <a:r>
              <a:rPr lang="en-US" dirty="0">
                <a:latin typeface="Tahoma" panose="020B0604030504040204" pitchFamily="34" charset="0"/>
                <a:ea typeface="Tahoma" panose="020B0604030504040204" pitchFamily="34" charset="0"/>
                <a:cs typeface="Tahoma" panose="020B0604030504040204" pitchFamily="34" charset="0"/>
              </a:rPr>
              <a:t>A </a:t>
            </a:r>
            <a:r>
              <a:rPr lang="en-US" dirty="0" err="1">
                <a:latin typeface="Tahoma" panose="020B0604030504040204" pitchFamily="34" charset="0"/>
                <a:ea typeface="Tahoma" panose="020B0604030504040204" pitchFamily="34" charset="0"/>
                <a:cs typeface="Tahoma" panose="020B0604030504040204" pitchFamily="34" charset="0"/>
              </a:rPr>
              <a:t>micrometre</a:t>
            </a:r>
            <a:r>
              <a:rPr lang="en-US" dirty="0">
                <a:latin typeface="Tahoma" panose="020B0604030504040204" pitchFamily="34" charset="0"/>
                <a:ea typeface="Tahoma" panose="020B0604030504040204" pitchFamily="34" charset="0"/>
                <a:cs typeface="Tahoma" panose="020B0604030504040204" pitchFamily="34" charset="0"/>
              </a:rPr>
              <a:t> (µm) is equal to 0.000001 m (10-6 m). A nanometer (nm) is equal to 0.000000001 m (10-9 m). Angstrom (Ǻ) was previously used for 10-10 m or 0.1 nm.</a:t>
            </a:r>
          </a:p>
        </p:txBody>
      </p:sp>
    </p:spTree>
    <p:extLst>
      <p:ext uri="{BB962C8B-B14F-4D97-AF65-F5344CB8AC3E}">
        <p14:creationId xmlns:p14="http://schemas.microsoft.com/office/powerpoint/2010/main" val="22799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849085"/>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FUNCTIONS OF MICROSCOPE</a:t>
            </a:r>
          </a:p>
        </p:txBody>
      </p:sp>
      <p:sp>
        <p:nvSpPr>
          <p:cNvPr id="3" name="Content Placeholder 2"/>
          <p:cNvSpPr>
            <a:spLocks noGrp="1"/>
          </p:cNvSpPr>
          <p:nvPr>
            <p:ph idx="1"/>
          </p:nvPr>
        </p:nvSpPr>
        <p:spPr>
          <a:xfrm>
            <a:off x="838200" y="1097280"/>
            <a:ext cx="10515600" cy="5264331"/>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Microscopy serves two independent functions of </a:t>
            </a:r>
            <a:r>
              <a:rPr lang="en-US" b="1" dirty="0">
                <a:latin typeface="Tahoma" panose="020B0604030504040204" pitchFamily="34" charset="0"/>
                <a:ea typeface="Tahoma" panose="020B0604030504040204" pitchFamily="34" charset="0"/>
                <a:cs typeface="Tahoma" panose="020B0604030504040204" pitchFamily="34" charset="0"/>
              </a:rPr>
              <a:t>enlargement (magnification)</a:t>
            </a:r>
            <a:r>
              <a:rPr lang="en-US" dirty="0">
                <a:latin typeface="Tahoma" panose="020B0604030504040204" pitchFamily="34" charset="0"/>
                <a:ea typeface="Tahoma" panose="020B0604030504040204" pitchFamily="34" charset="0"/>
                <a:cs typeface="Tahoma" panose="020B0604030504040204" pitchFamily="34" charset="0"/>
              </a:rPr>
              <a:t> and </a:t>
            </a:r>
            <a:r>
              <a:rPr lang="en-US" b="1" dirty="0">
                <a:latin typeface="Tahoma" panose="020B0604030504040204" pitchFamily="34" charset="0"/>
                <a:ea typeface="Tahoma" panose="020B0604030504040204" pitchFamily="34" charset="0"/>
                <a:cs typeface="Tahoma" panose="020B0604030504040204" pitchFamily="34" charset="0"/>
              </a:rPr>
              <a:t>improved resolution (the rendering of two objects as separate entities).</a:t>
            </a:r>
          </a:p>
          <a:p>
            <a:pPr algn="just"/>
            <a:endParaRPr lang="en-US"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9709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9818"/>
            <a:ext cx="10515600" cy="692331"/>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MAGNIFICATION OF LIGHT MICROSCOPES</a:t>
            </a:r>
          </a:p>
        </p:txBody>
      </p:sp>
      <p:sp>
        <p:nvSpPr>
          <p:cNvPr id="3" name="Content Placeholder 2"/>
          <p:cNvSpPr>
            <a:spLocks noGrp="1"/>
          </p:cNvSpPr>
          <p:nvPr>
            <p:ph idx="1"/>
          </p:nvPr>
        </p:nvSpPr>
        <p:spPr>
          <a:xfrm>
            <a:off x="838200" y="979714"/>
            <a:ext cx="10515600" cy="5329646"/>
          </a:xfrm>
        </p:spPr>
        <p:txBody>
          <a:bodyPr>
            <a:normAutofit/>
          </a:bodyPr>
          <a:lstStyle/>
          <a:p>
            <a:pPr marL="0" lvl="0" indent="0" algn="just">
              <a:buNone/>
            </a:pPr>
            <a:r>
              <a:rPr lang="en-US" dirty="0">
                <a:latin typeface="Tahoma" panose="020B0604030504040204" pitchFamily="34" charset="0"/>
                <a:ea typeface="Tahoma" panose="020B0604030504040204" pitchFamily="34" charset="0"/>
                <a:cs typeface="Tahoma" panose="020B0604030504040204" pitchFamily="34" charset="0"/>
              </a:rPr>
              <a:t>In their most basic essentials, all microscopes  aim at:</a:t>
            </a:r>
          </a:p>
          <a:p>
            <a:pPr marL="228600" lvl="1" algn="just">
              <a:spcBef>
                <a:spcPts val="1000"/>
              </a:spcBef>
            </a:pPr>
            <a:r>
              <a:rPr lang="en-US" sz="2800" dirty="0">
                <a:latin typeface="Tahoma" panose="020B0604030504040204" pitchFamily="34" charset="0"/>
                <a:ea typeface="Tahoma" panose="020B0604030504040204" pitchFamily="34" charset="0"/>
                <a:cs typeface="Tahoma" panose="020B0604030504040204" pitchFamily="34" charset="0"/>
              </a:rPr>
              <a:t>Magnifying the specimen and </a:t>
            </a:r>
            <a:r>
              <a:rPr lang="en-US" dirty="0">
                <a:latin typeface="Tahoma" panose="020B0604030504040204" pitchFamily="34" charset="0"/>
                <a:ea typeface="Tahoma" panose="020B0604030504040204" pitchFamily="34" charset="0"/>
                <a:cs typeface="Tahoma" panose="020B0604030504040204" pitchFamily="34" charset="0"/>
              </a:rPr>
              <a:t>Displaying the specimen in greater details. </a:t>
            </a:r>
          </a:p>
          <a:p>
            <a:pPr marL="228600" lvl="1" algn="just">
              <a:spcBef>
                <a:spcPts val="1000"/>
              </a:spcBef>
            </a:pPr>
            <a:r>
              <a:rPr lang="en-US" dirty="0">
                <a:latin typeface="Tahoma" panose="020B0604030504040204" pitchFamily="34" charset="0"/>
                <a:ea typeface="Tahoma" panose="020B0604030504040204" pitchFamily="34" charset="0"/>
                <a:cs typeface="Tahoma" panose="020B0604030504040204" pitchFamily="34" charset="0"/>
              </a:rPr>
              <a:t>These aims are interdependent and it is important to realize that to increase magnification without a commensurate improvement in the degree of discernible detail is of little advantage.</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marL="0" indent="0" algn="just">
              <a:buNone/>
            </a:pPr>
            <a:r>
              <a:rPr lang="en-US" b="1" dirty="0">
                <a:latin typeface="Tahoma" panose="020B0604030504040204" pitchFamily="34" charset="0"/>
                <a:ea typeface="Tahoma" panose="020B0604030504040204" pitchFamily="34" charset="0"/>
                <a:cs typeface="Tahoma" panose="020B0604030504040204" pitchFamily="34" charset="0"/>
              </a:rPr>
              <a:t>a)Magnification:</a:t>
            </a:r>
            <a:r>
              <a:rPr lang="en-US" dirty="0">
                <a:latin typeface="Tahoma" panose="020B0604030504040204" pitchFamily="34" charset="0"/>
                <a:ea typeface="Tahoma" panose="020B0604030504040204" pitchFamily="34" charset="0"/>
                <a:cs typeface="Tahoma" panose="020B0604030504040204" pitchFamily="34" charset="0"/>
              </a:rPr>
              <a:t> The magnification of any optical system is dependent upon the focal length of the lenses in the system and their mutual arrangement.</a:t>
            </a:r>
          </a:p>
        </p:txBody>
      </p:sp>
    </p:spTree>
    <p:extLst>
      <p:ext uri="{BB962C8B-B14F-4D97-AF65-F5344CB8AC3E}">
        <p14:creationId xmlns:p14="http://schemas.microsoft.com/office/powerpoint/2010/main" val="52913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79683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NAGNIFICATION OF LIGHT MICROSCOPE CONT’D</a:t>
            </a:r>
          </a:p>
        </p:txBody>
      </p:sp>
      <p:sp>
        <p:nvSpPr>
          <p:cNvPr id="3" name="Content Placeholder 2"/>
          <p:cNvSpPr>
            <a:spLocks noGrp="1"/>
          </p:cNvSpPr>
          <p:nvPr>
            <p:ph idx="1"/>
          </p:nvPr>
        </p:nvSpPr>
        <p:spPr>
          <a:xfrm>
            <a:off x="838200" y="1031966"/>
            <a:ext cx="10515600" cy="5512525"/>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It is usually expressed as the ratio of the length of the final image to that of the specimen, and for the ordinary class microscope it is between 25x and 1500x. Some compound microscopes can achieve a </a:t>
            </a:r>
            <a:r>
              <a:rPr lang="en-US" b="1" dirty="0">
                <a:latin typeface="Tahoma" panose="020B0604030504040204" pitchFamily="34" charset="0"/>
                <a:ea typeface="Tahoma" panose="020B0604030504040204" pitchFamily="34" charset="0"/>
                <a:cs typeface="Tahoma" panose="020B0604030504040204" pitchFamily="34" charset="0"/>
              </a:rPr>
              <a:t>useful </a:t>
            </a:r>
            <a:r>
              <a:rPr lang="en-US" dirty="0">
                <a:latin typeface="Tahoma" panose="020B0604030504040204" pitchFamily="34" charset="0"/>
                <a:ea typeface="Tahoma" panose="020B0604030504040204" pitchFamily="34" charset="0"/>
                <a:cs typeface="Tahoma" panose="020B0604030504040204" pitchFamily="34" charset="0"/>
              </a:rPr>
              <a:t>magnification of 2000x with the oil immersion lens. Most dissecting microscopes magnify up to 30x.</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Magnifications of more than 2000x for compound microscopes however, is considered </a:t>
            </a:r>
            <a:r>
              <a:rPr lang="en-US" b="1" dirty="0">
                <a:latin typeface="Tahoma" panose="020B0604030504040204" pitchFamily="34" charset="0"/>
                <a:ea typeface="Tahoma" panose="020B0604030504040204" pitchFamily="34" charset="0"/>
                <a:cs typeface="Tahoma" panose="020B0604030504040204" pitchFamily="34" charset="0"/>
              </a:rPr>
              <a:t>“empty” </a:t>
            </a:r>
            <a:r>
              <a:rPr lang="en-US" dirty="0">
                <a:latin typeface="Tahoma" panose="020B0604030504040204" pitchFamily="34" charset="0"/>
                <a:ea typeface="Tahoma" panose="020B0604030504040204" pitchFamily="34" charset="0"/>
                <a:cs typeface="Tahoma" panose="020B0604030504040204" pitchFamily="34" charset="0"/>
              </a:rPr>
              <a:t>because resolution does not improve with magnification beyond a certain point.</a:t>
            </a:r>
          </a:p>
          <a:p>
            <a:endParaRPr lang="en-US" dirty="0"/>
          </a:p>
        </p:txBody>
      </p:sp>
    </p:spTree>
    <p:extLst>
      <p:ext uri="{BB962C8B-B14F-4D97-AF65-F5344CB8AC3E}">
        <p14:creationId xmlns:p14="http://schemas.microsoft.com/office/powerpoint/2010/main" val="1956026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587828"/>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PARFOCAL</a:t>
            </a:r>
          </a:p>
        </p:txBody>
      </p:sp>
      <p:sp>
        <p:nvSpPr>
          <p:cNvPr id="3" name="Content Placeholder 2"/>
          <p:cNvSpPr>
            <a:spLocks noGrp="1"/>
          </p:cNvSpPr>
          <p:nvPr>
            <p:ph idx="1"/>
          </p:nvPr>
        </p:nvSpPr>
        <p:spPr>
          <a:xfrm>
            <a:off x="838200" y="783771"/>
            <a:ext cx="10515600" cy="5669280"/>
          </a:xfrm>
        </p:spPr>
        <p:txBody>
          <a:bodyPr/>
          <a:lstStyle/>
          <a:p>
            <a:pPr algn="just"/>
            <a:r>
              <a:rPr lang="en-US" dirty="0" err="1">
                <a:latin typeface="Tahoma" panose="020B0604030504040204" pitchFamily="34" charset="0"/>
                <a:ea typeface="Tahoma" panose="020B0604030504040204" pitchFamily="34" charset="0"/>
                <a:cs typeface="Tahoma" panose="020B0604030504040204" pitchFamily="34" charset="0"/>
              </a:rPr>
              <a:t>Parfocal</a:t>
            </a:r>
            <a:r>
              <a:rPr lang="en-US" dirty="0">
                <a:latin typeface="Tahoma" panose="020B0604030504040204" pitchFamily="34" charset="0"/>
                <a:ea typeface="Tahoma" panose="020B0604030504040204" pitchFamily="34" charset="0"/>
                <a:cs typeface="Tahoma" panose="020B0604030504040204" pitchFamily="34" charset="0"/>
              </a:rPr>
              <a:t> microscope objectives stay in focus when magnification is changed; i.e., if the microscope is switched from a lower power objective (e.g., 10×) to a higher power</a:t>
            </a:r>
            <a:r>
              <a:rPr lang="en-US" spc="-1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objective</a:t>
            </a:r>
            <a:r>
              <a:rPr lang="en-US" spc="-1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(e.g.,</a:t>
            </a:r>
            <a:r>
              <a:rPr lang="en-US" spc="-1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40×),</a:t>
            </a:r>
            <a:r>
              <a:rPr lang="en-US" spc="-1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the</a:t>
            </a:r>
            <a:r>
              <a:rPr lang="en-US" spc="-20"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object</a:t>
            </a:r>
            <a:r>
              <a:rPr lang="en-US" spc="-25" dirty="0">
                <a:latin typeface="Tahoma" panose="020B0604030504040204" pitchFamily="34" charset="0"/>
                <a:ea typeface="Tahoma" panose="020B0604030504040204" pitchFamily="34" charset="0"/>
                <a:cs typeface="Tahoma" panose="020B0604030504040204" pitchFamily="34" charset="0"/>
              </a:rPr>
              <a:t> </a:t>
            </a:r>
            <a:r>
              <a:rPr lang="en-US" dirty="0">
                <a:latin typeface="Tahoma" panose="020B0604030504040204" pitchFamily="34" charset="0"/>
                <a:ea typeface="Tahoma" panose="020B0604030504040204" pitchFamily="34" charset="0"/>
                <a:cs typeface="Tahoma" panose="020B0604030504040204" pitchFamily="34" charset="0"/>
              </a:rPr>
              <a:t>stays in focus.</a:t>
            </a:r>
          </a:p>
          <a:p>
            <a:pPr marL="0" indent="0" algn="ctr">
              <a:buNone/>
            </a:pPr>
            <a:r>
              <a:rPr lang="en-US" sz="3200" b="1" dirty="0">
                <a:latin typeface="Tahoma" panose="020B0604030504040204" pitchFamily="34" charset="0"/>
                <a:ea typeface="Tahoma" panose="020B0604030504040204" pitchFamily="34" charset="0"/>
                <a:cs typeface="Tahoma" panose="020B0604030504040204" pitchFamily="34" charset="0"/>
              </a:rPr>
              <a:t>OBJECTIVE WORKING AND PARFOCAL DISTANCE</a:t>
            </a:r>
          </a:p>
          <a:p>
            <a:pPr algn="ctr"/>
            <a:endParaRPr lang="en-US" sz="3200" b="1"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3968311" y="2965270"/>
            <a:ext cx="4255377" cy="3592284"/>
          </a:xfrm>
          <a:prstGeom prst="rect">
            <a:avLst/>
          </a:prstGeom>
        </p:spPr>
      </p:pic>
    </p:spTree>
    <p:extLst>
      <p:ext uri="{BB962C8B-B14F-4D97-AF65-F5344CB8AC3E}">
        <p14:creationId xmlns:p14="http://schemas.microsoft.com/office/powerpoint/2010/main" val="4205376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09896"/>
          </a:xfrm>
        </p:spPr>
        <p:txBody>
          <a:bodyPr>
            <a:normAutofit fontScale="90000"/>
          </a:bodyPr>
          <a:lstStyle/>
          <a:p>
            <a:pPr lvl="0" algn="ctr">
              <a:spcBef>
                <a:spcPts val="1000"/>
              </a:spcBef>
            </a:pPr>
            <a:br>
              <a:rPr lang="en-US" sz="3200" b="1" dirty="0">
                <a:solidFill>
                  <a:prstClr val="black"/>
                </a:solidFill>
                <a:latin typeface="Tahoma" panose="020B0604030504040204" pitchFamily="34" charset="0"/>
                <a:ea typeface="Tahoma" panose="020B0604030504040204" pitchFamily="34" charset="0"/>
                <a:cs typeface="Tahoma" panose="020B0604030504040204" pitchFamily="34" charset="0"/>
              </a:rPr>
            </a:br>
            <a:r>
              <a:rPr lang="en-US" sz="3600" b="1" dirty="0">
                <a:solidFill>
                  <a:prstClr val="black"/>
                </a:solidFill>
                <a:latin typeface="Tahoma" panose="020B0604030504040204" pitchFamily="34" charset="0"/>
                <a:ea typeface="Tahoma" panose="020B0604030504040204" pitchFamily="34" charset="0"/>
                <a:cs typeface="Tahoma" panose="020B0604030504040204" pitchFamily="34" charset="0"/>
              </a:rPr>
              <a:t>OBJECTIVE WORKING AND PARFOCAL DISTANCE CONT’D</a:t>
            </a:r>
            <a:br>
              <a:rPr lang="en-US" sz="3600" b="1" dirty="0">
                <a:solidFill>
                  <a:prstClr val="black"/>
                </a:solidFill>
                <a:latin typeface="Tahoma" panose="020B0604030504040204" pitchFamily="34" charset="0"/>
                <a:ea typeface="Tahoma" panose="020B0604030504040204" pitchFamily="34" charset="0"/>
                <a:cs typeface="Tahoma" panose="020B0604030504040204" pitchFamily="34" charset="0"/>
              </a:rPr>
            </a:br>
            <a:endParaRPr lang="en-US" sz="3600" dirty="0"/>
          </a:p>
        </p:txBody>
      </p:sp>
      <p:sp>
        <p:nvSpPr>
          <p:cNvPr id="3" name="Content Placeholder 2"/>
          <p:cNvSpPr>
            <a:spLocks noGrp="1"/>
          </p:cNvSpPr>
          <p:nvPr>
            <p:ph idx="1"/>
          </p:nvPr>
        </p:nvSpPr>
        <p:spPr>
          <a:xfrm>
            <a:off x="838200" y="1018902"/>
            <a:ext cx="10515600" cy="5630091"/>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Working distance is the distance between the objective lens and the specimen. At low magnification the working distance is relatively long. As you increase the magnification the working distance </a:t>
            </a:r>
            <a:r>
              <a:rPr lang="en-US" i="1" dirty="0">
                <a:latin typeface="Tahoma" panose="020B0604030504040204" pitchFamily="34" charset="0"/>
                <a:ea typeface="Tahoma" panose="020B0604030504040204" pitchFamily="34" charset="0"/>
                <a:cs typeface="Tahoma" panose="020B0604030504040204" pitchFamily="34" charset="0"/>
              </a:rPr>
              <a:t>decreases </a:t>
            </a:r>
            <a:r>
              <a:rPr lang="en-US" dirty="0">
                <a:latin typeface="Tahoma" panose="020B0604030504040204" pitchFamily="34" charset="0"/>
                <a:ea typeface="Tahoma" panose="020B0604030504040204" pitchFamily="34" charset="0"/>
                <a:cs typeface="Tahoma" panose="020B0604030504040204" pitchFamily="34" charset="0"/>
              </a:rPr>
              <a:t>considerably.</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lvl="0" algn="just"/>
            <a:r>
              <a:rPr lang="en-US" dirty="0">
                <a:latin typeface="Tahoma" panose="020B0604030504040204" pitchFamily="34" charset="0"/>
                <a:ea typeface="Tahoma" panose="020B0604030504040204" pitchFamily="34" charset="0"/>
                <a:cs typeface="Tahoma" panose="020B0604030504040204" pitchFamily="34" charset="0"/>
              </a:rPr>
              <a:t>Oil immersion lenses practically touch the specimen. Be aware of this change in working distance with increasing magnification so as to prevent damage to your specimens and the lens in particular.</a:t>
            </a:r>
          </a:p>
          <a:p>
            <a:endParaRPr lang="en-US" dirty="0"/>
          </a:p>
        </p:txBody>
      </p:sp>
    </p:spTree>
    <p:extLst>
      <p:ext uri="{BB962C8B-B14F-4D97-AF65-F5344CB8AC3E}">
        <p14:creationId xmlns:p14="http://schemas.microsoft.com/office/powerpoint/2010/main" val="1642341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1031965"/>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RELATIONSHIP BETWEEN WORKING DISTANCE AND MAGNIFICATION</a:t>
            </a:r>
          </a:p>
        </p:txBody>
      </p:sp>
      <p:sp>
        <p:nvSpPr>
          <p:cNvPr id="3" name="Content Placeholder 2"/>
          <p:cNvSpPr>
            <a:spLocks noGrp="1"/>
          </p:cNvSpPr>
          <p:nvPr>
            <p:ph idx="1"/>
          </p:nvPr>
        </p:nvSpPr>
        <p:spPr>
          <a:xfrm>
            <a:off x="838200" y="1332410"/>
            <a:ext cx="10515600" cy="5185955"/>
          </a:xfrm>
        </p:spPr>
        <p:txBody>
          <a:bodyPr>
            <a:normAutofit/>
          </a:bodyPr>
          <a:lstStyle/>
          <a:p>
            <a:pPr algn="just"/>
            <a:r>
              <a:rPr lang="en-US" dirty="0">
                <a:latin typeface="Tahoma" panose="020B0604030504040204" pitchFamily="34" charset="0"/>
                <a:ea typeface="Tahoma" panose="020B0604030504040204" pitchFamily="34" charset="0"/>
                <a:cs typeface="Tahoma" panose="020B0604030504040204" pitchFamily="34" charset="0"/>
              </a:rPr>
              <a:t>Generally speaking, the working distance of any given microscope is reduced as magnification increases. As in most compound microscopes, the lens is moved physically closer to the specimen to increase magnification; the working distance available between the lens and the specimen   is   reduced   considerably   as magnification increases.</a:t>
            </a:r>
          </a:p>
        </p:txBody>
      </p:sp>
    </p:spTree>
    <p:extLst>
      <p:ext uri="{BB962C8B-B14F-4D97-AF65-F5344CB8AC3E}">
        <p14:creationId xmlns:p14="http://schemas.microsoft.com/office/powerpoint/2010/main" val="1967130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8377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RESOLUTION OF LIGHT MICROSCOPES</a:t>
            </a:r>
          </a:p>
        </p:txBody>
      </p:sp>
      <p:sp>
        <p:nvSpPr>
          <p:cNvPr id="3" name="Content Placeholder 2"/>
          <p:cNvSpPr>
            <a:spLocks noGrp="1"/>
          </p:cNvSpPr>
          <p:nvPr>
            <p:ph idx="1"/>
          </p:nvPr>
        </p:nvSpPr>
        <p:spPr>
          <a:xfrm>
            <a:off x="838200" y="1005840"/>
            <a:ext cx="10515600" cy="5538651"/>
          </a:xfrm>
        </p:spPr>
        <p:txBody>
          <a:bodyPr/>
          <a:lstStyle/>
          <a:p>
            <a:pPr marL="0" lvl="0" indent="0" algn="just">
              <a:buNone/>
            </a:pPr>
            <a:r>
              <a:rPr lang="en-US" b="1" dirty="0">
                <a:latin typeface="Tahoma" panose="020B0604030504040204" pitchFamily="34" charset="0"/>
                <a:ea typeface="Tahoma" panose="020B0604030504040204" pitchFamily="34" charset="0"/>
                <a:cs typeface="Tahoma" panose="020B0604030504040204" pitchFamily="34" charset="0"/>
              </a:rPr>
              <a:t>b) Resolution:</a:t>
            </a:r>
            <a:r>
              <a:rPr lang="en-US" dirty="0">
                <a:latin typeface="Tahoma" panose="020B0604030504040204" pitchFamily="34" charset="0"/>
                <a:ea typeface="Tahoma" panose="020B0604030504040204" pitchFamily="34" charset="0"/>
                <a:cs typeface="Tahoma" panose="020B0604030504040204" pitchFamily="34" charset="0"/>
              </a:rPr>
              <a:t> The resolving power of a lens indicates the fineness of detail that it allows to be seen. </a:t>
            </a:r>
          </a:p>
          <a:p>
            <a:pPr marL="0" lvl="0" indent="0" algn="just">
              <a:buNone/>
            </a:pPr>
            <a:r>
              <a:rPr lang="en-US" dirty="0">
                <a:latin typeface="Tahoma" panose="020B0604030504040204" pitchFamily="34" charset="0"/>
                <a:ea typeface="Tahoma" panose="020B0604030504040204" pitchFamily="34" charset="0"/>
                <a:cs typeface="Tahoma" panose="020B0604030504040204" pitchFamily="34" charset="0"/>
              </a:rPr>
              <a:t>When examining two small specimens with a microscope lens, provided the specimens are well separated, they will be resolved as separate entities. </a:t>
            </a:r>
          </a:p>
        </p:txBody>
      </p:sp>
    </p:spTree>
    <p:extLst>
      <p:ext uri="{BB962C8B-B14F-4D97-AF65-F5344CB8AC3E}">
        <p14:creationId xmlns:p14="http://schemas.microsoft.com/office/powerpoint/2010/main" val="197970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731519"/>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FACTORS THAT DETERMINE RESOLUTION</a:t>
            </a:r>
          </a:p>
        </p:txBody>
      </p:sp>
      <p:sp>
        <p:nvSpPr>
          <p:cNvPr id="3" name="Content Placeholder 2"/>
          <p:cNvSpPr>
            <a:spLocks noGrp="1"/>
          </p:cNvSpPr>
          <p:nvPr>
            <p:ph idx="1"/>
          </p:nvPr>
        </p:nvSpPr>
        <p:spPr>
          <a:xfrm>
            <a:off x="838200" y="940526"/>
            <a:ext cx="10515600" cy="5669280"/>
          </a:xfrm>
        </p:spPr>
        <p:txBody>
          <a:bodyPr/>
          <a:lstStyle/>
          <a:p>
            <a:pPr algn="just"/>
            <a:r>
              <a:rPr lang="en-US" b="1" dirty="0">
                <a:latin typeface="Tahoma" panose="020B0604030504040204" pitchFamily="34" charset="0"/>
                <a:ea typeface="Tahoma" panose="020B0604030504040204" pitchFamily="34" charset="0"/>
                <a:cs typeface="Tahoma" panose="020B0604030504040204" pitchFamily="34" charset="0"/>
              </a:rPr>
              <a:t>Numerical aperture: </a:t>
            </a:r>
            <a:r>
              <a:rPr lang="en-US" dirty="0">
                <a:latin typeface="Tahoma" panose="020B0604030504040204" pitchFamily="34" charset="0"/>
                <a:ea typeface="Tahoma" panose="020B0604030504040204" pitchFamily="34" charset="0"/>
                <a:cs typeface="Tahoma" panose="020B0604030504040204" pitchFamily="34" charset="0"/>
              </a:rPr>
              <a:t>When light rays pass through a specimen containing fine detail they interfere with each other and they are variously diffracted; increasingly fine detail increases their angles of diffraction. Since the resolving power of a lens depends upon its ability to collect these diffracted rays, the wider the angle of rays collected, the better is the resolution.</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The capacity of a lens to collect rays emerging from a specimen is defined by its numerical aperture (NA), and this depends upon both its angular aperture (U) and the refractive index (η) of the medium through which the rays pass. The relationship is expressed as: NA = η sin U</a:t>
            </a:r>
          </a:p>
          <a:p>
            <a:endParaRPr lang="en-US" dirty="0"/>
          </a:p>
          <a:p>
            <a:endParaRPr lang="en-US" dirty="0"/>
          </a:p>
        </p:txBody>
      </p:sp>
    </p:spTree>
    <p:extLst>
      <p:ext uri="{BB962C8B-B14F-4D97-AF65-F5344CB8AC3E}">
        <p14:creationId xmlns:p14="http://schemas.microsoft.com/office/powerpoint/2010/main" val="4368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627016"/>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FACTORS THAT DETERMINE RESOLUTION CONT’D</a:t>
            </a:r>
            <a:endParaRPr lang="en-US" sz="3200" dirty="0"/>
          </a:p>
        </p:txBody>
      </p:sp>
      <p:sp>
        <p:nvSpPr>
          <p:cNvPr id="3" name="Content Placeholder 2"/>
          <p:cNvSpPr>
            <a:spLocks noGrp="1"/>
          </p:cNvSpPr>
          <p:nvPr>
            <p:ph idx="1"/>
          </p:nvPr>
        </p:nvSpPr>
        <p:spPr>
          <a:xfrm>
            <a:off x="838200" y="836023"/>
            <a:ext cx="10515600" cy="5917473"/>
          </a:xfrm>
        </p:spPr>
        <p:txBody>
          <a:bodyPr>
            <a:normAutofit lnSpcReduction="10000"/>
          </a:bodyPr>
          <a:lstStyle/>
          <a:p>
            <a:pPr algn="just"/>
            <a:r>
              <a:rPr lang="en-US" sz="3000" dirty="0">
                <a:latin typeface="Tahoma" panose="020B0604030504040204" pitchFamily="34" charset="0"/>
                <a:ea typeface="Tahoma" panose="020B0604030504040204" pitchFamily="34" charset="0"/>
                <a:cs typeface="Tahoma" panose="020B0604030504040204" pitchFamily="34" charset="0"/>
              </a:rPr>
              <a:t>The NA and resolution, is at their best when the cone of rays emerging from the specimen just fills the angular aperture. </a:t>
            </a:r>
          </a:p>
          <a:p>
            <a:pPr algn="just"/>
            <a:endParaRPr lang="en-US" sz="3000" dirty="0">
              <a:latin typeface="Tahoma" panose="020B0604030504040204" pitchFamily="34" charset="0"/>
              <a:ea typeface="Tahoma" panose="020B0604030504040204" pitchFamily="34" charset="0"/>
              <a:cs typeface="Tahoma" panose="020B0604030504040204" pitchFamily="34" charset="0"/>
            </a:endParaRPr>
          </a:p>
          <a:p>
            <a:pPr algn="just"/>
            <a:r>
              <a:rPr lang="en-US" sz="3000" dirty="0">
                <a:latin typeface="Tahoma" panose="020B0604030504040204" pitchFamily="34" charset="0"/>
                <a:ea typeface="Tahoma" panose="020B0604030504040204" pitchFamily="34" charset="0"/>
                <a:cs typeface="Tahoma" panose="020B0604030504040204" pitchFamily="34" charset="0"/>
              </a:rPr>
              <a:t>In the conventional light microscope, the medium between the low power (less than x100) objective lenses and the specimen is air (i.e. the refractive index, η = 1). </a:t>
            </a:r>
          </a:p>
          <a:p>
            <a:pPr algn="just"/>
            <a:r>
              <a:rPr lang="en-US" sz="3000" dirty="0">
                <a:latin typeface="Tahoma" panose="020B0604030504040204" pitchFamily="34" charset="0"/>
                <a:ea typeface="Tahoma" panose="020B0604030504040204" pitchFamily="34" charset="0"/>
                <a:cs typeface="Tahoma" panose="020B0604030504040204" pitchFamily="34" charset="0"/>
              </a:rPr>
              <a:t>For higher resolution power, the refractive index may be increased by filling this space with a special “immersion” oil. (The refractive index of the immersion oils + glass = 1.55). </a:t>
            </a:r>
          </a:p>
          <a:p>
            <a:pPr algn="just"/>
            <a:r>
              <a:rPr lang="en-US" sz="3000" dirty="0">
                <a:latin typeface="Tahoma" panose="020B0604030504040204" pitchFamily="34" charset="0"/>
                <a:ea typeface="Tahoma" panose="020B0604030504040204" pitchFamily="34" charset="0"/>
                <a:cs typeface="Tahoma" panose="020B0604030504040204" pitchFamily="34" charset="0"/>
              </a:rPr>
              <a:t>This arrangement increases the NA and results in fewer light rays being lost due to refraction. Resolution is thus improved.</a:t>
            </a:r>
          </a:p>
          <a:p>
            <a:endParaRPr lang="en-US" dirty="0"/>
          </a:p>
          <a:p>
            <a:endParaRPr lang="en-US" dirty="0"/>
          </a:p>
        </p:txBody>
      </p:sp>
    </p:spTree>
    <p:extLst>
      <p:ext uri="{BB962C8B-B14F-4D97-AF65-F5344CB8AC3E}">
        <p14:creationId xmlns:p14="http://schemas.microsoft.com/office/powerpoint/2010/main" val="3939111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836022"/>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FACTORS THAT DETERMINE RESOLUTION CONT’D</a:t>
            </a:r>
            <a:endParaRPr lang="en-US" sz="3200" dirty="0"/>
          </a:p>
        </p:txBody>
      </p:sp>
      <p:pic>
        <p:nvPicPr>
          <p:cNvPr id="4" name="Content Placeholder 3"/>
          <p:cNvPicPr>
            <a:picLocks noGrp="1" noChangeAspect="1"/>
          </p:cNvPicPr>
          <p:nvPr>
            <p:ph idx="1"/>
          </p:nvPr>
        </p:nvPicPr>
        <p:blipFill>
          <a:blip r:embed="rId2"/>
          <a:stretch>
            <a:fillRect/>
          </a:stretch>
        </p:blipFill>
        <p:spPr>
          <a:xfrm>
            <a:off x="2147896" y="1580606"/>
            <a:ext cx="7896208" cy="5120232"/>
          </a:xfrm>
          <a:prstGeom prst="rect">
            <a:avLst/>
          </a:prstGeom>
        </p:spPr>
      </p:pic>
    </p:spTree>
    <p:extLst>
      <p:ext uri="{BB962C8B-B14F-4D97-AF65-F5344CB8AC3E}">
        <p14:creationId xmlns:p14="http://schemas.microsoft.com/office/powerpoint/2010/main" val="245030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79683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MICROSCOPY</a:t>
            </a:r>
          </a:p>
        </p:txBody>
      </p:sp>
      <p:sp>
        <p:nvSpPr>
          <p:cNvPr id="3" name="Content Placeholder 2"/>
          <p:cNvSpPr>
            <a:spLocks noGrp="1"/>
          </p:cNvSpPr>
          <p:nvPr>
            <p:ph idx="1"/>
          </p:nvPr>
        </p:nvSpPr>
        <p:spPr>
          <a:xfrm>
            <a:off x="838200" y="1097280"/>
            <a:ext cx="10515600" cy="5303520"/>
          </a:xfrm>
        </p:spPr>
        <p:txBody>
          <a:bodyPr/>
          <a:lstStyle/>
          <a:p>
            <a:pPr lvl="0"/>
            <a:r>
              <a:rPr lang="en-US" dirty="0">
                <a:latin typeface="Tahoma" panose="020B0604030504040204" pitchFamily="34" charset="0"/>
                <a:ea typeface="Tahoma" panose="020B0604030504040204" pitchFamily="34" charset="0"/>
                <a:cs typeface="Tahoma" panose="020B0604030504040204" pitchFamily="34" charset="0"/>
              </a:rPr>
              <a:t>The unaided human eye can distinguish objects as small as 0.1 mm (100µm), but not smaller than this.</a:t>
            </a:r>
          </a:p>
          <a:p>
            <a:pPr algn="just"/>
            <a:r>
              <a:rPr lang="en-US" dirty="0">
                <a:latin typeface="Tahoma" panose="020B0604030504040204" pitchFamily="34" charset="0"/>
                <a:ea typeface="Tahoma" panose="020B0604030504040204" pitchFamily="34" charset="0"/>
                <a:cs typeface="Tahoma" panose="020B0604030504040204" pitchFamily="34" charset="0"/>
              </a:rPr>
              <a:t>To be able to view cell structure down to the molecular level while counteracting the transparency of the cell by increasing contrast requires the invention of microscopes with high resolving power.</a:t>
            </a:r>
          </a:p>
          <a:p>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3200" b="1" dirty="0">
                <a:latin typeface="Tahoma" panose="020B0604030504040204" pitchFamily="34" charset="0"/>
                <a:ea typeface="Tahoma" panose="020B0604030504040204" pitchFamily="34" charset="0"/>
                <a:cs typeface="Tahoma" panose="020B0604030504040204" pitchFamily="34" charset="0"/>
              </a:rPr>
              <a:t>TYPES OF LIGHT MICROSCOPE</a:t>
            </a:r>
          </a:p>
          <a:p>
            <a:r>
              <a:rPr lang="en-US" dirty="0">
                <a:latin typeface="Tahoma" panose="020B0604030504040204" pitchFamily="34" charset="0"/>
                <a:ea typeface="Tahoma" panose="020B0604030504040204" pitchFamily="34" charset="0"/>
                <a:cs typeface="Tahoma" panose="020B0604030504040204" pitchFamily="34" charset="0"/>
              </a:rPr>
              <a:t>There are two types of light microscopes:</a:t>
            </a:r>
          </a:p>
          <a:p>
            <a:r>
              <a:rPr lang="en-US" dirty="0">
                <a:latin typeface="Tahoma" panose="020B0604030504040204" pitchFamily="34" charset="0"/>
                <a:ea typeface="Tahoma" panose="020B0604030504040204" pitchFamily="34" charset="0"/>
                <a:cs typeface="Tahoma" panose="020B0604030504040204" pitchFamily="34" charset="0"/>
              </a:rPr>
              <a:t>Simple microscopes</a:t>
            </a:r>
          </a:p>
          <a:p>
            <a:r>
              <a:rPr lang="en-US" dirty="0">
                <a:latin typeface="Tahoma" panose="020B0604030504040204" pitchFamily="34" charset="0"/>
                <a:ea typeface="Tahoma" panose="020B0604030504040204" pitchFamily="34" charset="0"/>
                <a:cs typeface="Tahoma" panose="020B0604030504040204" pitchFamily="34" charset="0"/>
              </a:rPr>
              <a:t>Compound microscopes</a:t>
            </a:r>
          </a:p>
        </p:txBody>
      </p:sp>
    </p:spTree>
    <p:extLst>
      <p:ext uri="{BB962C8B-B14F-4D97-AF65-F5344CB8AC3E}">
        <p14:creationId xmlns:p14="http://schemas.microsoft.com/office/powerpoint/2010/main" val="2621595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65314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FACTORS THAT DETERMINE RESOLUTION CONT’D</a:t>
            </a:r>
            <a:endParaRPr lang="en-US" sz="3200" dirty="0"/>
          </a:p>
        </p:txBody>
      </p:sp>
      <p:sp>
        <p:nvSpPr>
          <p:cNvPr id="3" name="Content Placeholder 2"/>
          <p:cNvSpPr>
            <a:spLocks noGrp="1"/>
          </p:cNvSpPr>
          <p:nvPr>
            <p:ph idx="1"/>
          </p:nvPr>
        </p:nvSpPr>
        <p:spPr>
          <a:xfrm>
            <a:off x="838200" y="862148"/>
            <a:ext cx="10515600" cy="5695405"/>
          </a:xfrm>
        </p:spPr>
        <p:txBody>
          <a:bodyPr>
            <a:normAutofit/>
          </a:bodyPr>
          <a:lstStyle/>
          <a:p>
            <a:pPr algn="just"/>
            <a:r>
              <a:rPr lang="en-US" b="1" dirty="0">
                <a:latin typeface="Tahoma" panose="020B0604030504040204" pitchFamily="34" charset="0"/>
                <a:ea typeface="Tahoma" panose="020B0604030504040204" pitchFamily="34" charset="0"/>
                <a:cs typeface="Tahoma" panose="020B0604030504040204" pitchFamily="34" charset="0"/>
              </a:rPr>
              <a:t>Wavelength:</a:t>
            </a:r>
            <a:r>
              <a:rPr lang="en-US" dirty="0">
                <a:latin typeface="Tahoma" panose="020B0604030504040204" pitchFamily="34" charset="0"/>
                <a:ea typeface="Tahoma" panose="020B0604030504040204" pitchFamily="34" charset="0"/>
                <a:cs typeface="Tahoma" panose="020B0604030504040204" pitchFamily="34" charset="0"/>
              </a:rPr>
              <a:t> Resolution also depends upon the wavelength of the transmitted wave form; the smaller the wavelength the better is the resolution.</a:t>
            </a:r>
          </a:p>
          <a:p>
            <a:pPr lvl="0" algn="just"/>
            <a:r>
              <a:rPr lang="en-US" b="1" dirty="0">
                <a:latin typeface="Tahoma" panose="020B0604030504040204" pitchFamily="34" charset="0"/>
                <a:ea typeface="Tahoma" panose="020B0604030504040204" pitchFamily="34" charset="0"/>
                <a:cs typeface="Tahoma" panose="020B0604030504040204" pitchFamily="34" charset="0"/>
              </a:rPr>
              <a:t>Limit of resolution (r): </a:t>
            </a:r>
            <a:r>
              <a:rPr lang="en-US" dirty="0">
                <a:latin typeface="Tahoma" panose="020B0604030504040204" pitchFamily="34" charset="0"/>
                <a:ea typeface="Tahoma" panose="020B0604030504040204" pitchFamily="34" charset="0"/>
                <a:cs typeface="Tahoma" panose="020B0604030504040204" pitchFamily="34" charset="0"/>
              </a:rPr>
              <a:t>Resolution is the ability of a lens to separate or distinguish between small objects that are close together. </a:t>
            </a:r>
          </a:p>
          <a:p>
            <a:pPr lvl="1" algn="just"/>
            <a:r>
              <a:rPr lang="en-US" dirty="0">
                <a:latin typeface="Tahoma" panose="020B0604030504040204" pitchFamily="34" charset="0"/>
                <a:ea typeface="Tahoma" panose="020B0604030504040204" pitchFamily="34" charset="0"/>
                <a:cs typeface="Tahoma" panose="020B0604030504040204" pitchFamily="34" charset="0"/>
              </a:rPr>
              <a:t>Regarding the numerical aperture (NA) and wavelength (λ), it is expressed as: r = 0.61 λ /NA In practice, the maximum NA available for light microscope objective lenses is about 1.4. </a:t>
            </a:r>
            <a:endParaRPr lang="en-US" dirty="0"/>
          </a:p>
          <a:p>
            <a:endParaRPr lang="en-US" dirty="0"/>
          </a:p>
        </p:txBody>
      </p:sp>
    </p:spTree>
    <p:extLst>
      <p:ext uri="{BB962C8B-B14F-4D97-AF65-F5344CB8AC3E}">
        <p14:creationId xmlns:p14="http://schemas.microsoft.com/office/powerpoint/2010/main" val="79473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679268"/>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BRIGHT-FIELD MICROSCOPY</a:t>
            </a:r>
          </a:p>
        </p:txBody>
      </p:sp>
      <p:sp>
        <p:nvSpPr>
          <p:cNvPr id="3" name="Content Placeholder 2"/>
          <p:cNvSpPr>
            <a:spLocks noGrp="1"/>
          </p:cNvSpPr>
          <p:nvPr>
            <p:ph idx="1"/>
          </p:nvPr>
        </p:nvSpPr>
        <p:spPr>
          <a:xfrm>
            <a:off x="838200" y="940526"/>
            <a:ext cx="10515600" cy="5643154"/>
          </a:xfrm>
        </p:spPr>
        <p:txBody>
          <a:bodyPr>
            <a:normAutofit lnSpcReduction="10000"/>
          </a:bodyPr>
          <a:lstStyle/>
          <a:p>
            <a:pPr lvl="0" algn="just"/>
            <a:r>
              <a:rPr lang="en-US" dirty="0">
                <a:latin typeface="Tahoma" panose="020B0604030504040204" pitchFamily="34" charset="0"/>
                <a:ea typeface="Tahoma" panose="020B0604030504040204" pitchFamily="34" charset="0"/>
                <a:cs typeface="Tahoma" panose="020B0604030504040204" pitchFamily="34" charset="0"/>
              </a:rPr>
              <a:t>Bright field microscope relies upon light from the lamp source being gathered by the sub-stage condenser and shaped into a cone whose apex is focused at the plane of the specimen. </a:t>
            </a:r>
          </a:p>
          <a:p>
            <a:pPr lvl="0" algn="just"/>
            <a:r>
              <a:rPr lang="en-US" dirty="0">
                <a:latin typeface="Tahoma" panose="020B0604030504040204" pitchFamily="34" charset="0"/>
                <a:ea typeface="Tahoma" panose="020B0604030504040204" pitchFamily="34" charset="0"/>
                <a:cs typeface="Tahoma" panose="020B0604030504040204" pitchFamily="34" charset="0"/>
              </a:rPr>
              <a:t>This ability is dependent upon the refractive index and the opacity of the specimen.</a:t>
            </a:r>
          </a:p>
          <a:p>
            <a:pPr lvl="0" algn="just"/>
            <a:r>
              <a:rPr lang="en-US" dirty="0">
                <a:latin typeface="Tahoma" panose="020B0604030504040204" pitchFamily="34" charset="0"/>
                <a:ea typeface="Tahoma" panose="020B0604030504040204" pitchFamily="34" charset="0"/>
                <a:cs typeface="Tahoma" panose="020B0604030504040204" pitchFamily="34" charset="0"/>
              </a:rPr>
              <a:t>To see a specimen in a bright field microscope, the light rays passing through it must be changed sufficiently to be able to interfere with each other which produces contrast (differences in light intensities). </a:t>
            </a:r>
          </a:p>
          <a:p>
            <a:pPr lvl="0" algn="just"/>
            <a:r>
              <a:rPr lang="en-US" dirty="0">
                <a:latin typeface="Tahoma" panose="020B0604030504040204" pitchFamily="34" charset="0"/>
                <a:ea typeface="Tahoma" panose="020B0604030504040204" pitchFamily="34" charset="0"/>
                <a:cs typeface="Tahoma" panose="020B0604030504040204" pitchFamily="34" charset="0"/>
              </a:rPr>
              <a:t>Specimen must have this inherent contrast caused by the proper refractive indices or be artificially stained. These limitations require instructors to find naturally high-contrast materials or to enhance contrast by staining them which often requires killing them</a:t>
            </a:r>
            <a:endParaRPr lang="en-US" dirty="0"/>
          </a:p>
        </p:txBody>
      </p:sp>
    </p:spTree>
    <p:extLst>
      <p:ext uri="{BB962C8B-B14F-4D97-AF65-F5344CB8AC3E}">
        <p14:creationId xmlns:p14="http://schemas.microsoft.com/office/powerpoint/2010/main" val="3015452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8"/>
            <a:ext cx="10515600" cy="69233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DARKFIELD MICROSCOPY</a:t>
            </a:r>
          </a:p>
        </p:txBody>
      </p:sp>
      <p:sp>
        <p:nvSpPr>
          <p:cNvPr id="3" name="Content Placeholder 2"/>
          <p:cNvSpPr>
            <a:spLocks noGrp="1"/>
          </p:cNvSpPr>
          <p:nvPr>
            <p:ph idx="1"/>
          </p:nvPr>
        </p:nvSpPr>
        <p:spPr>
          <a:xfrm>
            <a:off x="838200" y="979714"/>
            <a:ext cx="10515600" cy="5577840"/>
          </a:xfrm>
        </p:spPr>
        <p:txBody>
          <a:bodyPr>
            <a:normAutofit/>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structure of many biological specimens are of low contrast that cannot be revealed by the bright field compound microscopes.</a:t>
            </a:r>
          </a:p>
          <a:p>
            <a:pPr algn="just"/>
            <a:r>
              <a:rPr lang="en-US" dirty="0">
                <a:latin typeface="Tahoma" panose="020B0604030504040204" pitchFamily="34" charset="0"/>
                <a:ea typeface="Tahoma" panose="020B0604030504040204" pitchFamily="34" charset="0"/>
                <a:cs typeface="Tahoma" panose="020B0604030504040204" pitchFamily="34" charset="0"/>
              </a:rPr>
              <a:t>Microscopes that improve the contrast of these specimens through special optics are prohibitively expensive. </a:t>
            </a:r>
          </a:p>
          <a:p>
            <a:pPr algn="just"/>
            <a:r>
              <a:rPr lang="en-US" dirty="0">
                <a:latin typeface="Tahoma" panose="020B0604030504040204" pitchFamily="34" charset="0"/>
                <a:ea typeface="Tahoma" panose="020B0604030504040204" pitchFamily="34" charset="0"/>
                <a:cs typeface="Tahoma" panose="020B0604030504040204" pitchFamily="34" charset="0"/>
              </a:rPr>
              <a:t>Dark field microscopy is a very simple yet effective technique and well suited for uses involving live and unstained biological samples, such as a smear from a tissue culture or individual water-borne single-celled organisms. </a:t>
            </a:r>
          </a:p>
          <a:p>
            <a:pPr algn="just"/>
            <a:r>
              <a:rPr lang="en-US" dirty="0">
                <a:latin typeface="Tahoma" panose="020B0604030504040204" pitchFamily="34" charset="0"/>
                <a:ea typeface="Tahoma" panose="020B0604030504040204" pitchFamily="34" charset="0"/>
                <a:cs typeface="Tahoma" panose="020B0604030504040204" pitchFamily="34" charset="0"/>
              </a:rPr>
              <a:t>Considering the simplicity of the setup, the quality of images obtained from this technique is impressive.</a:t>
            </a:r>
          </a:p>
        </p:txBody>
      </p:sp>
    </p:spTree>
    <p:extLst>
      <p:ext uri="{BB962C8B-B14F-4D97-AF65-F5344CB8AC3E}">
        <p14:creationId xmlns:p14="http://schemas.microsoft.com/office/powerpoint/2010/main" val="26583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49086"/>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DARKFIELD AND BRIGHTFIELD COMPARED</a:t>
            </a:r>
          </a:p>
        </p:txBody>
      </p:sp>
      <p:pic>
        <p:nvPicPr>
          <p:cNvPr id="4" name="Content Placeholder 3"/>
          <p:cNvPicPr>
            <a:picLocks noGrp="1" noChangeAspect="1"/>
          </p:cNvPicPr>
          <p:nvPr>
            <p:ph idx="1"/>
          </p:nvPr>
        </p:nvPicPr>
        <p:blipFill>
          <a:blip r:embed="rId2"/>
          <a:stretch>
            <a:fillRect/>
          </a:stretch>
        </p:blipFill>
        <p:spPr>
          <a:xfrm>
            <a:off x="2534194" y="1319350"/>
            <a:ext cx="6818812" cy="5238204"/>
          </a:xfrm>
          <a:prstGeom prst="rect">
            <a:avLst/>
          </a:prstGeom>
        </p:spPr>
      </p:pic>
    </p:spTree>
    <p:extLst>
      <p:ext uri="{BB962C8B-B14F-4D97-AF65-F5344CB8AC3E}">
        <p14:creationId xmlns:p14="http://schemas.microsoft.com/office/powerpoint/2010/main" val="129723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822959"/>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a:t>
            </a:r>
          </a:p>
        </p:txBody>
      </p:sp>
      <p:sp>
        <p:nvSpPr>
          <p:cNvPr id="3" name="Content Placeholder 2"/>
          <p:cNvSpPr>
            <a:spLocks noGrp="1"/>
          </p:cNvSpPr>
          <p:nvPr>
            <p:ph idx="1"/>
          </p:nvPr>
        </p:nvSpPr>
        <p:spPr>
          <a:xfrm>
            <a:off x="838200" y="1031966"/>
            <a:ext cx="10515600" cy="5473337"/>
          </a:xfrm>
        </p:spPr>
        <p:txBody>
          <a:bodyPr>
            <a:normAutofit lnSpcReduction="10000"/>
          </a:bodyPr>
          <a:lstStyle/>
          <a:p>
            <a:pPr algn="just"/>
            <a:r>
              <a:rPr lang="en-US" dirty="0">
                <a:latin typeface="Tahoma" panose="020B0604030504040204" pitchFamily="34" charset="0"/>
                <a:ea typeface="Tahoma" panose="020B0604030504040204" pitchFamily="34" charset="0"/>
                <a:cs typeface="Tahoma" panose="020B0604030504040204" pitchFamily="34" charset="0"/>
              </a:rPr>
              <a:t>Differences in light absorption are often negligible between living cells and their surrounding nutrient medium, as well as between the various intracellular components and plasma membranes, rendering these entities barely visible when observed by brightfield illumination. </a:t>
            </a:r>
          </a:p>
          <a:p>
            <a:pPr algn="just"/>
            <a:r>
              <a:rPr lang="en-US" dirty="0">
                <a:latin typeface="Tahoma" panose="020B0604030504040204" pitchFamily="34" charset="0"/>
                <a:ea typeface="Tahoma" panose="020B0604030504040204" pitchFamily="34" charset="0"/>
                <a:cs typeface="Tahoma" panose="020B0604030504040204" pitchFamily="34" charset="0"/>
              </a:rPr>
              <a:t>When living cells are examined by normal light microscopy it is frequently difficult to see cell contents. This is because the human eye normally detects contrast by differences in </a:t>
            </a:r>
            <a:r>
              <a:rPr lang="en-US" dirty="0" err="1">
                <a:latin typeface="Tahoma" panose="020B0604030504040204" pitchFamily="34" charset="0"/>
                <a:ea typeface="Tahoma" panose="020B0604030504040204" pitchFamily="34" charset="0"/>
                <a:cs typeface="Tahoma" panose="020B0604030504040204" pitchFamily="34" charset="0"/>
              </a:rPr>
              <a:t>colour</a:t>
            </a:r>
            <a:r>
              <a:rPr lang="en-US" dirty="0">
                <a:latin typeface="Tahoma" panose="020B0604030504040204" pitchFamily="34" charset="0"/>
                <a:ea typeface="Tahoma" panose="020B0604030504040204" pitchFamily="34" charset="0"/>
                <a:cs typeface="Tahoma" panose="020B0604030504040204" pitchFamily="34" charset="0"/>
              </a:rPr>
              <a:t> or in intensity of illumination, and living cells are normally </a:t>
            </a:r>
            <a:r>
              <a:rPr lang="en-US" dirty="0" err="1">
                <a:latin typeface="Tahoma" panose="020B0604030504040204" pitchFamily="34" charset="0"/>
                <a:ea typeface="Tahoma" panose="020B0604030504040204" pitchFamily="34" charset="0"/>
                <a:cs typeface="Tahoma" panose="020B0604030504040204" pitchFamily="34" charset="0"/>
              </a:rPr>
              <a:t>colourless</a:t>
            </a:r>
            <a:r>
              <a:rPr lang="en-US" dirty="0">
                <a:latin typeface="Tahoma" panose="020B0604030504040204" pitchFamily="34" charset="0"/>
                <a:ea typeface="Tahoma" panose="020B0604030504040204" pitchFamily="34" charset="0"/>
                <a:cs typeface="Tahoma" panose="020B0604030504040204" pitchFamily="34" charset="0"/>
              </a:rPr>
              <a:t> and more or less transparent. </a:t>
            </a:r>
          </a:p>
          <a:p>
            <a:pPr algn="just"/>
            <a:r>
              <a:rPr lang="en-US" dirty="0">
                <a:latin typeface="Tahoma" panose="020B0604030504040204" pitchFamily="34" charset="0"/>
                <a:ea typeface="Tahoma" panose="020B0604030504040204" pitchFamily="34" charset="0"/>
                <a:cs typeface="Tahoma" panose="020B0604030504040204" pitchFamily="34" charset="0"/>
              </a:rPr>
              <a:t>One common method of overcoming this difficulty is to stain cells with various dyes but, as this usually results in death or disruption, it cannot be used to examine living cells. One technique which is now widely used to solve this problem is known as phase contrast microscopy.</a:t>
            </a:r>
          </a:p>
          <a:p>
            <a:endParaRPr lang="en-US" dirty="0"/>
          </a:p>
          <a:p>
            <a:pPr lvl="0"/>
            <a:endParaRPr lang="en-US" dirty="0"/>
          </a:p>
          <a:p>
            <a:endParaRPr lang="en-US" dirty="0"/>
          </a:p>
        </p:txBody>
      </p:sp>
    </p:spTree>
    <p:extLst>
      <p:ext uri="{BB962C8B-B14F-4D97-AF65-F5344CB8AC3E}">
        <p14:creationId xmlns:p14="http://schemas.microsoft.com/office/powerpoint/2010/main" val="261992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5314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 CONT’D</a:t>
            </a:r>
            <a:endParaRPr lang="en-US" sz="3200" dirty="0"/>
          </a:p>
        </p:txBody>
      </p:sp>
      <p:sp>
        <p:nvSpPr>
          <p:cNvPr id="3" name="Content Placeholder 2"/>
          <p:cNvSpPr>
            <a:spLocks noGrp="1"/>
          </p:cNvSpPr>
          <p:nvPr>
            <p:ph idx="1"/>
          </p:nvPr>
        </p:nvSpPr>
        <p:spPr>
          <a:xfrm>
            <a:off x="838200" y="770709"/>
            <a:ext cx="10515600" cy="5891347"/>
          </a:xfrm>
        </p:spPr>
        <p:txBody>
          <a:bodyPr>
            <a:normAutofit fontScale="92500" lnSpcReduction="10000"/>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wavelength of light is a measure of </a:t>
            </a:r>
            <a:r>
              <a:rPr lang="en-US" dirty="0" err="1">
                <a:latin typeface="Tahoma" panose="020B0604030504040204" pitchFamily="34" charset="0"/>
                <a:ea typeface="Tahoma" panose="020B0604030504040204" pitchFamily="34" charset="0"/>
                <a:cs typeface="Tahoma" panose="020B0604030504040204" pitchFamily="34" charset="0"/>
              </a:rPr>
              <a:t>colour</a:t>
            </a:r>
            <a:r>
              <a:rPr lang="en-US" dirty="0">
                <a:latin typeface="Tahoma" panose="020B0604030504040204" pitchFamily="34" charset="0"/>
                <a:ea typeface="Tahoma" panose="020B0604030504040204" pitchFamily="34" charset="0"/>
                <a:cs typeface="Tahoma" panose="020B0604030504040204" pitchFamily="34" charset="0"/>
              </a:rPr>
              <a:t> whilst amplitude is a measure of brightness. </a:t>
            </a:r>
          </a:p>
          <a:p>
            <a:pPr algn="just"/>
            <a:r>
              <a:rPr lang="en-US" dirty="0">
                <a:latin typeface="Tahoma" panose="020B0604030504040204" pitchFamily="34" charset="0"/>
                <a:ea typeface="Tahoma" panose="020B0604030504040204" pitchFamily="34" charset="0"/>
                <a:cs typeface="Tahoma" panose="020B0604030504040204" pitchFamily="34" charset="0"/>
              </a:rPr>
              <a:t>When a specimen is examined with a light microscope, the light passing through the specimen will be affected in two ways in relation to the light passing through the surroundings and will produce the contrast in the image. </a:t>
            </a:r>
          </a:p>
          <a:p>
            <a:pPr algn="just"/>
            <a:r>
              <a:rPr lang="en-US" dirty="0">
                <a:latin typeface="Tahoma" panose="020B0604030504040204" pitchFamily="34" charset="0"/>
                <a:ea typeface="Tahoma" panose="020B0604030504040204" pitchFamily="34" charset="0"/>
                <a:cs typeface="Tahoma" panose="020B0604030504040204" pitchFamily="34" charset="0"/>
              </a:rPr>
              <a:t>Firstly, the light will be diffracted or scattered, and may be lost to the image; the greater the diffraction, the darker the image. </a:t>
            </a:r>
          </a:p>
          <a:p>
            <a:pPr algn="just"/>
            <a:r>
              <a:rPr lang="en-US" dirty="0">
                <a:latin typeface="Tahoma" panose="020B0604030504040204" pitchFamily="34" charset="0"/>
                <a:ea typeface="Tahoma" panose="020B0604030504040204" pitchFamily="34" charset="0"/>
                <a:cs typeface="Tahoma" panose="020B0604030504040204" pitchFamily="34" charset="0"/>
              </a:rPr>
              <a:t>Secondly, the diffracted rays that do pass through the microscope will be retarded in relation to the light that did not pass through the specimen, the degree of retardation depends on the thickness of the specimen. </a:t>
            </a:r>
          </a:p>
          <a:p>
            <a:pPr algn="just"/>
            <a:r>
              <a:rPr lang="en-US" dirty="0">
                <a:latin typeface="Tahoma" panose="020B0604030504040204" pitchFamily="34" charset="0"/>
                <a:ea typeface="Tahoma" panose="020B0604030504040204" pitchFamily="34" charset="0"/>
                <a:cs typeface="Tahoma" panose="020B0604030504040204" pitchFamily="34" charset="0"/>
              </a:rPr>
              <a:t>Thus two sets of rays will arrive at the eye, the diffracted and </a:t>
            </a:r>
            <a:r>
              <a:rPr lang="en-US" dirty="0" err="1">
                <a:latin typeface="Tahoma" panose="020B0604030504040204" pitchFamily="34" charset="0"/>
                <a:ea typeface="Tahoma" panose="020B0604030504040204" pitchFamily="34" charset="0"/>
                <a:cs typeface="Tahoma" panose="020B0604030504040204" pitchFamily="34" charset="0"/>
              </a:rPr>
              <a:t>undiffracted</a:t>
            </a:r>
            <a:r>
              <a:rPr lang="en-US" dirty="0">
                <a:latin typeface="Tahoma" panose="020B0604030504040204" pitchFamily="34" charset="0"/>
                <a:ea typeface="Tahoma" panose="020B0604030504040204" pitchFamily="34" charset="0"/>
                <a:cs typeface="Tahoma" panose="020B0604030504040204" pitchFamily="34" charset="0"/>
              </a:rPr>
              <a:t>. The slight phase change produced in the diffracted rays will interfere with the other rays Resulting in a net reduction in amplitude, and so a lowering of brightness. </a:t>
            </a:r>
          </a:p>
          <a:p>
            <a:endParaRPr lang="en-US" dirty="0"/>
          </a:p>
          <a:p>
            <a:endParaRPr lang="en-US" dirty="0"/>
          </a:p>
        </p:txBody>
      </p:sp>
    </p:spTree>
    <p:extLst>
      <p:ext uri="{BB962C8B-B14F-4D97-AF65-F5344CB8AC3E}">
        <p14:creationId xmlns:p14="http://schemas.microsoft.com/office/powerpoint/2010/main" val="3221137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71845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 CONT’D</a:t>
            </a:r>
            <a:endParaRPr lang="en-US" sz="3200" dirty="0"/>
          </a:p>
        </p:txBody>
      </p:sp>
      <p:sp>
        <p:nvSpPr>
          <p:cNvPr id="3" name="Content Placeholder 2"/>
          <p:cNvSpPr>
            <a:spLocks noGrp="1"/>
          </p:cNvSpPr>
          <p:nvPr>
            <p:ph idx="1"/>
          </p:nvPr>
        </p:nvSpPr>
        <p:spPr>
          <a:xfrm>
            <a:off x="838200" y="966651"/>
            <a:ext cx="10515600" cy="5564778"/>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image seen by the eye is, in fact a complex interference pattern of diffracted and </a:t>
            </a:r>
            <a:r>
              <a:rPr lang="en-US" dirty="0" err="1">
                <a:latin typeface="Tahoma" panose="020B0604030504040204" pitchFamily="34" charset="0"/>
                <a:ea typeface="Tahoma" panose="020B0604030504040204" pitchFamily="34" charset="0"/>
                <a:cs typeface="Tahoma" panose="020B0604030504040204" pitchFamily="34" charset="0"/>
              </a:rPr>
              <a:t>undiffracted</a:t>
            </a:r>
            <a:r>
              <a:rPr lang="en-US" dirty="0">
                <a:latin typeface="Tahoma" panose="020B0604030504040204" pitchFamily="34" charset="0"/>
                <a:ea typeface="Tahoma" panose="020B0604030504040204" pitchFamily="34" charset="0"/>
                <a:cs typeface="Tahoma" panose="020B0604030504040204" pitchFamily="34" charset="0"/>
              </a:rPr>
              <a:t> rays. </a:t>
            </a:r>
          </a:p>
          <a:p>
            <a:pPr algn="just"/>
            <a:r>
              <a:rPr lang="en-US" dirty="0">
                <a:latin typeface="Tahoma" panose="020B0604030504040204" pitchFamily="34" charset="0"/>
                <a:ea typeface="Tahoma" panose="020B0604030504040204" pitchFamily="34" charset="0"/>
                <a:cs typeface="Tahoma" panose="020B0604030504040204" pitchFamily="34" charset="0"/>
              </a:rPr>
              <a:t>Normally the change in phase, and amplitude, is slight, and produces little contrast. The phase contrast microscope functions by further retarding the </a:t>
            </a:r>
            <a:r>
              <a:rPr lang="en-US" dirty="0" err="1">
                <a:latin typeface="Tahoma" panose="020B0604030504040204" pitchFamily="34" charset="0"/>
                <a:ea typeface="Tahoma" panose="020B0604030504040204" pitchFamily="34" charset="0"/>
                <a:cs typeface="Tahoma" panose="020B0604030504040204" pitchFamily="34" charset="0"/>
              </a:rPr>
              <a:t>deffracted</a:t>
            </a:r>
            <a:r>
              <a:rPr lang="en-US" dirty="0">
                <a:latin typeface="Tahoma" panose="020B0604030504040204" pitchFamily="34" charset="0"/>
                <a:ea typeface="Tahoma" panose="020B0604030504040204" pitchFamily="34" charset="0"/>
                <a:cs typeface="Tahoma" panose="020B0604030504040204" pitchFamily="34" charset="0"/>
              </a:rPr>
              <a:t> rays producing a greater change in amplitude on interference, and so a greater reduction in brightness. </a:t>
            </a:r>
          </a:p>
          <a:p>
            <a:pPr algn="just"/>
            <a:r>
              <a:rPr lang="en-US" dirty="0">
                <a:latin typeface="Tahoma" panose="020B0604030504040204" pitchFamily="34" charset="0"/>
                <a:ea typeface="Tahoma" panose="020B0604030504040204" pitchFamily="34" charset="0"/>
                <a:cs typeface="Tahoma" panose="020B0604030504040204" pitchFamily="34" charset="0"/>
              </a:rPr>
              <a:t>In the phase contrast microscope the light rays from the specimen background pass through the thinner portion of the positive phase plate and those that pass through the specimen will pass through the thicker portion of the positive phase plate and so suffer a greater diffraction (retardation), enhancing the phase difference produced by passage through the specimen. </a:t>
            </a:r>
          </a:p>
          <a:p>
            <a:endParaRPr lang="en-US" dirty="0"/>
          </a:p>
        </p:txBody>
      </p:sp>
    </p:spTree>
    <p:extLst>
      <p:ext uri="{BB962C8B-B14F-4D97-AF65-F5344CB8AC3E}">
        <p14:creationId xmlns:p14="http://schemas.microsoft.com/office/powerpoint/2010/main" val="1904176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9683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 CONT’D</a:t>
            </a:r>
            <a:endParaRPr lang="en-US" sz="3200" dirty="0"/>
          </a:p>
        </p:txBody>
      </p:sp>
      <p:sp>
        <p:nvSpPr>
          <p:cNvPr id="3" name="Content Placeholder 2"/>
          <p:cNvSpPr>
            <a:spLocks noGrp="1"/>
          </p:cNvSpPr>
          <p:nvPr>
            <p:ph idx="1"/>
          </p:nvPr>
        </p:nvSpPr>
        <p:spPr>
          <a:xfrm>
            <a:off x="838200" y="1031966"/>
            <a:ext cx="10515600" cy="5525588"/>
          </a:xfrm>
        </p:spPr>
        <p:txBody>
          <a:bodyPr/>
          <a:lstStyle/>
          <a:p>
            <a:pPr algn="just"/>
            <a:r>
              <a:rPr lang="en-US" dirty="0"/>
              <a:t>In addition, further light will be lost by the greater scatter produced by the thicker part of the positive phase plate, and so contrast will be enhanced by both greater amplitude changes and loss of light.</a:t>
            </a:r>
          </a:p>
          <a:p>
            <a:pPr algn="just"/>
            <a:endParaRPr lang="en-US" dirty="0"/>
          </a:p>
          <a:p>
            <a:pPr algn="just"/>
            <a:r>
              <a:rPr lang="en-US" dirty="0"/>
              <a:t>Phase contrast microscopy is now widely used to study living cells and tissues. Considerable cytological detail of cell movement, changes in nuclei and other organelles, and cytoplasmic flow have been observed although resolution is still limited by the wavelength of visible light. Phase contrast microscopy has been particularly useful when used in conjunction with time-lapse motion photography of living cells.</a:t>
            </a:r>
          </a:p>
          <a:p>
            <a:endParaRPr lang="en-US" dirty="0"/>
          </a:p>
        </p:txBody>
      </p:sp>
    </p:spTree>
    <p:extLst>
      <p:ext uri="{BB962C8B-B14F-4D97-AF65-F5344CB8AC3E}">
        <p14:creationId xmlns:p14="http://schemas.microsoft.com/office/powerpoint/2010/main" val="2990902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
            <a:ext cx="10515600" cy="56170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 CONT’D</a:t>
            </a:r>
            <a:endParaRPr lang="en-US" sz="3200" dirty="0"/>
          </a:p>
        </p:txBody>
      </p:sp>
      <p:sp>
        <p:nvSpPr>
          <p:cNvPr id="3" name="Content Placeholder 2"/>
          <p:cNvSpPr>
            <a:spLocks noGrp="1"/>
          </p:cNvSpPr>
          <p:nvPr>
            <p:ph idx="1"/>
          </p:nvPr>
        </p:nvSpPr>
        <p:spPr>
          <a:xfrm>
            <a:off x="838200" y="770709"/>
            <a:ext cx="10515600" cy="5995851"/>
          </a:xfrm>
        </p:spPr>
        <p:txBody>
          <a:bodyPr>
            <a:normAutofit/>
          </a:bodyPr>
          <a:lstStyle/>
          <a:p>
            <a:pPr marL="0" indent="0" algn="ctr">
              <a:buNone/>
            </a:pPr>
            <a:r>
              <a:rPr lang="en-US" b="1" dirty="0">
                <a:latin typeface="Tahoma" panose="020B0604030504040204" pitchFamily="34" charset="0"/>
                <a:ea typeface="Tahoma" panose="020B0604030504040204" pitchFamily="34" charset="0"/>
                <a:cs typeface="Tahoma" panose="020B0604030504040204" pitchFamily="34" charset="0"/>
              </a:rPr>
              <a:t>PRINCIPLE</a:t>
            </a:r>
          </a:p>
          <a:p>
            <a:pPr lvl="0" algn="just"/>
            <a:r>
              <a:rPr lang="en-US" dirty="0">
                <a:latin typeface="Tahoma" panose="020B0604030504040204" pitchFamily="34" charset="0"/>
                <a:ea typeface="Tahoma" panose="020B0604030504040204" pitchFamily="34" charset="0"/>
                <a:cs typeface="Tahoma" panose="020B0604030504040204" pitchFamily="34" charset="0"/>
              </a:rPr>
              <a:t>Light rays passing through a transparent specimen emerge as either direct rays or diffracted rays.</a:t>
            </a:r>
          </a:p>
          <a:p>
            <a:pPr lvl="0"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In phase microscopy, this effect is amplified by using a microscope equipped with special annulus ( below the stage) and phase plates (located in the objectives) which accentuate the phase changes produced by the specimen.</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Direct rays, unimpeded by the phase plate (blue rays) are of higher intensity, making the background bright and the diffracted rays (red rays) impede by the phase plate are of lower intensity, making parts of the specimen darker.</a:t>
            </a:r>
          </a:p>
          <a:p>
            <a:endParaRPr lang="en-US" dirty="0"/>
          </a:p>
        </p:txBody>
      </p:sp>
    </p:spTree>
    <p:extLst>
      <p:ext uri="{BB962C8B-B14F-4D97-AF65-F5344CB8AC3E}">
        <p14:creationId xmlns:p14="http://schemas.microsoft.com/office/powerpoint/2010/main" val="4081086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64008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MICROSCOPY CONT’D</a:t>
            </a:r>
            <a:endParaRPr lang="en-US" sz="3200" dirty="0"/>
          </a:p>
        </p:txBody>
      </p:sp>
      <p:pic>
        <p:nvPicPr>
          <p:cNvPr id="4" name="Content Placeholder 3"/>
          <p:cNvPicPr>
            <a:picLocks noGrp="1" noChangeAspect="1"/>
          </p:cNvPicPr>
          <p:nvPr>
            <p:ph idx="1"/>
          </p:nvPr>
        </p:nvPicPr>
        <p:blipFill>
          <a:blip r:embed="rId2"/>
          <a:stretch>
            <a:fillRect/>
          </a:stretch>
        </p:blipFill>
        <p:spPr>
          <a:xfrm>
            <a:off x="1500286" y="889000"/>
            <a:ext cx="9191428" cy="5656263"/>
          </a:xfrm>
          <a:prstGeom prst="rect">
            <a:avLst/>
          </a:prstGeom>
        </p:spPr>
      </p:pic>
    </p:spTree>
    <p:extLst>
      <p:ext uri="{BB962C8B-B14F-4D97-AF65-F5344CB8AC3E}">
        <p14:creationId xmlns:p14="http://schemas.microsoft.com/office/powerpoint/2010/main" val="76631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6755"/>
            <a:ext cx="10515600" cy="940525"/>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SIMPLE MICROSCOPE</a:t>
            </a:r>
          </a:p>
        </p:txBody>
      </p:sp>
      <p:pic>
        <p:nvPicPr>
          <p:cNvPr id="4" name="Content Placeholder 3"/>
          <p:cNvPicPr>
            <a:picLocks noGrp="1" noChangeAspect="1"/>
          </p:cNvPicPr>
          <p:nvPr>
            <p:ph idx="1"/>
          </p:nvPr>
        </p:nvPicPr>
        <p:blipFill>
          <a:blip r:embed="rId2"/>
          <a:stretch>
            <a:fillRect/>
          </a:stretch>
        </p:blipFill>
        <p:spPr>
          <a:xfrm>
            <a:off x="1763486" y="1854926"/>
            <a:ext cx="7994467" cy="4193177"/>
          </a:xfrm>
          <a:prstGeom prst="rect">
            <a:avLst/>
          </a:prstGeom>
        </p:spPr>
      </p:pic>
    </p:spTree>
    <p:extLst>
      <p:ext uri="{BB962C8B-B14F-4D97-AF65-F5344CB8AC3E}">
        <p14:creationId xmlns:p14="http://schemas.microsoft.com/office/powerpoint/2010/main" val="271132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18456"/>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PHASE-CONTRAST MICROSCOPE</a:t>
            </a:r>
          </a:p>
        </p:txBody>
      </p:sp>
      <p:pic>
        <p:nvPicPr>
          <p:cNvPr id="4" name="Content Placeholder 3"/>
          <p:cNvPicPr>
            <a:picLocks noGrp="1" noChangeAspect="1"/>
          </p:cNvPicPr>
          <p:nvPr>
            <p:ph idx="1"/>
          </p:nvPr>
        </p:nvPicPr>
        <p:blipFill>
          <a:blip r:embed="rId2"/>
          <a:stretch>
            <a:fillRect/>
          </a:stretch>
        </p:blipFill>
        <p:spPr>
          <a:xfrm>
            <a:off x="2338251" y="953588"/>
            <a:ext cx="6635932" cy="5630091"/>
          </a:xfrm>
          <a:prstGeom prst="rect">
            <a:avLst/>
          </a:prstGeom>
        </p:spPr>
      </p:pic>
    </p:spTree>
    <p:extLst>
      <p:ext uri="{BB962C8B-B14F-4D97-AF65-F5344CB8AC3E}">
        <p14:creationId xmlns:p14="http://schemas.microsoft.com/office/powerpoint/2010/main" val="2818007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
            <a:ext cx="10515600" cy="71845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ULTRA VIOLET MICROSCOPY</a:t>
            </a:r>
          </a:p>
        </p:txBody>
      </p:sp>
      <p:sp>
        <p:nvSpPr>
          <p:cNvPr id="3" name="Content Placeholder 2"/>
          <p:cNvSpPr>
            <a:spLocks noGrp="1"/>
          </p:cNvSpPr>
          <p:nvPr>
            <p:ph idx="1"/>
          </p:nvPr>
        </p:nvSpPr>
        <p:spPr>
          <a:xfrm>
            <a:off x="838200" y="966650"/>
            <a:ext cx="10515600" cy="5682343"/>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This type of microscope uses U/V light that tends to increase resolution two-fold compared with a microscope that uses white light. </a:t>
            </a:r>
          </a:p>
          <a:p>
            <a:pPr algn="just"/>
            <a:r>
              <a:rPr lang="en-US" dirty="0">
                <a:latin typeface="Tahoma" panose="020B0604030504040204" pitchFamily="34" charset="0"/>
                <a:ea typeface="Tahoma" panose="020B0604030504040204" pitchFamily="34" charset="0"/>
                <a:cs typeface="Tahoma" panose="020B0604030504040204" pitchFamily="34" charset="0"/>
              </a:rPr>
              <a:t>This type of microscope makes use of specimens that either have the natural ability to absorb U/V light and re-emit it as the light of longer wavelength or are stained with specific dyes to aid them absorb U/V light and re-emit it as the light of longer wavelength visible to the human eye.</a:t>
            </a:r>
          </a:p>
          <a:p>
            <a:pPr marL="0" indent="0" algn="just">
              <a:buNone/>
            </a:pPr>
            <a:r>
              <a:rPr lang="en-US" b="1" dirty="0">
                <a:latin typeface="Tahoma" panose="020B0604030504040204" pitchFamily="34" charset="0"/>
                <a:ea typeface="Tahoma" panose="020B0604030504040204" pitchFamily="34" charset="0"/>
                <a:cs typeface="Tahoma" panose="020B0604030504040204" pitchFamily="34" charset="0"/>
              </a:rPr>
              <a:t>The main disadvantages of using this microscope are:</a:t>
            </a:r>
          </a:p>
          <a:p>
            <a:pPr lvl="0" algn="just"/>
            <a:r>
              <a:rPr lang="en-US" dirty="0">
                <a:latin typeface="Tahoma" panose="020B0604030504040204" pitchFamily="34" charset="0"/>
                <a:ea typeface="Tahoma" panose="020B0604030504040204" pitchFamily="34" charset="0"/>
                <a:cs typeface="Tahoma" panose="020B0604030504040204" pitchFamily="34" charset="0"/>
              </a:rPr>
              <a:t>U/V cannot pass through glass lenses and hence the lenses have to be replaced with quartz lenses which are expensive.</a:t>
            </a:r>
          </a:p>
          <a:p>
            <a:pPr lvl="0" algn="just"/>
            <a:r>
              <a:rPr lang="en-US" dirty="0">
                <a:latin typeface="Tahoma" panose="020B0604030504040204" pitchFamily="34" charset="0"/>
                <a:ea typeface="Tahoma" panose="020B0604030504040204" pitchFamily="34" charset="0"/>
                <a:cs typeface="Tahoma" panose="020B0604030504040204" pitchFamily="34" charset="0"/>
              </a:rPr>
              <a:t>The U/V light carrying the image of the specimen is not visible to the human eye.</a:t>
            </a:r>
          </a:p>
          <a:p>
            <a:endParaRPr lang="en-US" dirty="0"/>
          </a:p>
          <a:p>
            <a:endParaRPr lang="en-US" dirty="0"/>
          </a:p>
        </p:txBody>
      </p:sp>
    </p:spTree>
    <p:extLst>
      <p:ext uri="{BB962C8B-B14F-4D97-AF65-F5344CB8AC3E}">
        <p14:creationId xmlns:p14="http://schemas.microsoft.com/office/powerpoint/2010/main" val="2487821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653143"/>
          </a:xfrm>
        </p:spPr>
        <p:txBody>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ULTRA VIOLET MICROSCOPY CONT’D</a:t>
            </a:r>
            <a:endParaRPr lang="en-US" sz="3200" dirty="0"/>
          </a:p>
        </p:txBody>
      </p:sp>
      <p:sp>
        <p:nvSpPr>
          <p:cNvPr id="3" name="Content Placeholder 2"/>
          <p:cNvSpPr>
            <a:spLocks noGrp="1"/>
          </p:cNvSpPr>
          <p:nvPr>
            <p:ph idx="1"/>
          </p:nvPr>
        </p:nvSpPr>
        <p:spPr>
          <a:xfrm>
            <a:off x="838200" y="1005840"/>
            <a:ext cx="10515600" cy="5171123"/>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U/V light has the tendency to damage the eye and requires that the microscope be fitted with a camera or the image of the specimen projected onto a fluorescent screen.</a:t>
            </a:r>
          </a:p>
          <a:p>
            <a:endParaRPr lang="en-US" dirty="0"/>
          </a:p>
        </p:txBody>
      </p:sp>
    </p:spTree>
    <p:extLst>
      <p:ext uri="{BB962C8B-B14F-4D97-AF65-F5344CB8AC3E}">
        <p14:creationId xmlns:p14="http://schemas.microsoft.com/office/powerpoint/2010/main" val="2117561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44582"/>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What is a Fluorescence Microscope?</a:t>
            </a:r>
          </a:p>
        </p:txBody>
      </p:sp>
      <p:sp>
        <p:nvSpPr>
          <p:cNvPr id="3" name="Content Placeholder 2"/>
          <p:cNvSpPr>
            <a:spLocks noGrp="1"/>
          </p:cNvSpPr>
          <p:nvPr>
            <p:ph idx="1"/>
          </p:nvPr>
        </p:nvSpPr>
        <p:spPr>
          <a:xfrm>
            <a:off x="838200" y="966651"/>
            <a:ext cx="10515600" cy="5564778"/>
          </a:xfrm>
        </p:spPr>
        <p:txBody>
          <a:bodyPr/>
          <a:lstStyle/>
          <a:p>
            <a:pPr marL="0" lvl="0" indent="0" algn="just">
              <a:buNone/>
            </a:pPr>
            <a:r>
              <a:rPr lang="en-US" b="1" dirty="0">
                <a:latin typeface="Tahoma" panose="020B0604030504040204" pitchFamily="34" charset="0"/>
                <a:ea typeface="Tahoma" panose="020B0604030504040204" pitchFamily="34" charset="0"/>
                <a:cs typeface="Tahoma" panose="020B0604030504040204" pitchFamily="34" charset="0"/>
              </a:rPr>
              <a:t>Basic Requirements of Fluorescence Microscope Optics.</a:t>
            </a:r>
          </a:p>
          <a:p>
            <a:pPr marL="0" indent="0" algn="just">
              <a:buNone/>
            </a:pPr>
            <a:r>
              <a:rPr lang="en-US" b="1" dirty="0">
                <a:latin typeface="Tahoma" panose="020B0604030504040204" pitchFamily="34" charset="0"/>
                <a:ea typeface="Tahoma" panose="020B0604030504040204" pitchFamily="34" charset="0"/>
                <a:cs typeface="Tahoma" panose="020B0604030504040204" pitchFamily="34" charset="0"/>
              </a:rPr>
              <a:t>the objective lens performs two functions:</a:t>
            </a:r>
          </a:p>
          <a:p>
            <a:pPr marL="0" lvl="0" indent="0" algn="just">
              <a:buNone/>
            </a:pPr>
            <a:r>
              <a:rPr lang="en-US" dirty="0">
                <a:latin typeface="Tahoma" panose="020B0604030504040204" pitchFamily="34" charset="0"/>
                <a:ea typeface="Tahoma" panose="020B0604030504040204" pitchFamily="34" charset="0"/>
                <a:cs typeface="Tahoma" panose="020B0604030504040204" pitchFamily="34" charset="0"/>
              </a:rPr>
              <a:t>1. Focus the illumination (excitation) light on the sample. In order to excite fluorescent species in a sample, the optics of a fluorescent microscope must focus the illumination (excitation) light on the sample to a greater extent than is achieved using the simple condenser lens system found in the illumination light path of a conventional microscope.</a:t>
            </a:r>
          </a:p>
          <a:p>
            <a:endParaRPr lang="en-US" dirty="0"/>
          </a:p>
        </p:txBody>
      </p:sp>
    </p:spTree>
    <p:extLst>
      <p:ext uri="{BB962C8B-B14F-4D97-AF65-F5344CB8AC3E}">
        <p14:creationId xmlns:p14="http://schemas.microsoft.com/office/powerpoint/2010/main" val="3506198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49976"/>
            <a:ext cx="10515600" cy="5159829"/>
          </a:xfrm>
        </p:spPr>
        <p:txBody>
          <a:bodyPr/>
          <a:lstStyle/>
          <a:p>
            <a:pPr marL="0" lvl="0" indent="0" algn="just">
              <a:buNone/>
            </a:pPr>
            <a:r>
              <a:rPr lang="en-US" dirty="0"/>
              <a:t>2. </a:t>
            </a:r>
            <a:r>
              <a:rPr lang="en-US" dirty="0">
                <a:latin typeface="Tahoma" panose="020B0604030504040204" pitchFamily="34" charset="0"/>
                <a:ea typeface="Tahoma" panose="020B0604030504040204" pitchFamily="34" charset="0"/>
                <a:cs typeface="Tahoma" panose="020B0604030504040204" pitchFamily="34" charset="0"/>
              </a:rPr>
              <a:t>Collect the emitted fluorescence. This type of excitation-emission configuration, in which both the excitation and emission light travel through the objective, is called epifluorescence. </a:t>
            </a:r>
          </a:p>
          <a:p>
            <a:pPr marL="0" lvl="0" indent="0" algn="just">
              <a:buNone/>
            </a:pPr>
            <a:r>
              <a:rPr lang="en-US" dirty="0">
                <a:latin typeface="Tahoma" panose="020B0604030504040204" pitchFamily="34" charset="0"/>
                <a:ea typeface="Tahoma" panose="020B0604030504040204" pitchFamily="34" charset="0"/>
                <a:cs typeface="Tahoma" panose="020B0604030504040204" pitchFamily="34" charset="0"/>
              </a:rPr>
              <a:t>The key to the optics in an epifluorescence microscope is the separation of the illumination (excitation) light from the fluorescence emission emanating from the sample.</a:t>
            </a:r>
          </a:p>
          <a:p>
            <a:pPr marL="0" lvl="0" indent="0" algn="just">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lvl="0" indent="0" algn="just">
              <a:buNone/>
            </a:pPr>
            <a:r>
              <a:rPr lang="en-US" dirty="0">
                <a:latin typeface="Tahoma" panose="020B0604030504040204" pitchFamily="34" charset="0"/>
                <a:ea typeface="Tahoma" panose="020B0604030504040204" pitchFamily="34" charset="0"/>
                <a:cs typeface="Tahoma" panose="020B0604030504040204" pitchFamily="34" charset="0"/>
              </a:rPr>
              <a:t>In order to obtain either an image of the emission without excessive background illumination or a measurement of the fluorescence emission without background "noise", the optical elements used to separate these two light components must be very efficient.</a:t>
            </a:r>
          </a:p>
          <a:p>
            <a:endParaRPr lang="en-US" dirty="0"/>
          </a:p>
        </p:txBody>
      </p:sp>
    </p:spTree>
    <p:extLst>
      <p:ext uri="{BB962C8B-B14F-4D97-AF65-F5344CB8AC3E}">
        <p14:creationId xmlns:p14="http://schemas.microsoft.com/office/powerpoint/2010/main" val="1770451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783771"/>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The Dichroic Mirror</a:t>
            </a:r>
          </a:p>
        </p:txBody>
      </p:sp>
      <p:sp>
        <p:nvSpPr>
          <p:cNvPr id="3" name="Content Placeholder 2"/>
          <p:cNvSpPr>
            <a:spLocks noGrp="1"/>
          </p:cNvSpPr>
          <p:nvPr>
            <p:ph idx="1"/>
          </p:nvPr>
        </p:nvSpPr>
        <p:spPr>
          <a:xfrm>
            <a:off x="838200" y="1018902"/>
            <a:ext cx="10515600" cy="5499463"/>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In a fluorescence microscope, a dichroic mirror is used to separate the excitation and emission light paths. Within the objective, the excitation/emission share the same optics.</a:t>
            </a:r>
          </a:p>
          <a:p>
            <a:endParaRPr lang="en-US" dirty="0"/>
          </a:p>
        </p:txBody>
      </p:sp>
    </p:spTree>
    <p:extLst>
      <p:ext uri="{BB962C8B-B14F-4D97-AF65-F5344CB8AC3E}">
        <p14:creationId xmlns:p14="http://schemas.microsoft.com/office/powerpoint/2010/main" val="423194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22959"/>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FLUORESCENCE MICROSCOPY CONT’D</a:t>
            </a:r>
          </a:p>
        </p:txBody>
      </p:sp>
      <p:sp>
        <p:nvSpPr>
          <p:cNvPr id="3" name="Content Placeholder 2"/>
          <p:cNvSpPr>
            <a:spLocks noGrp="1"/>
          </p:cNvSpPr>
          <p:nvPr>
            <p:ph idx="1"/>
          </p:nvPr>
        </p:nvSpPr>
        <p:spPr>
          <a:xfrm>
            <a:off x="838200" y="1084216"/>
            <a:ext cx="10515600" cy="5408023"/>
          </a:xfrm>
        </p:spPr>
        <p:txBody>
          <a:bodyPr>
            <a:normAutofit lnSpcReduction="10000"/>
          </a:bodyPr>
          <a:lstStyle/>
          <a:p>
            <a:pPr algn="just"/>
            <a:r>
              <a:rPr lang="en-US" dirty="0">
                <a:latin typeface="Tahoma" panose="020B0604030504040204" pitchFamily="34" charset="0"/>
                <a:ea typeface="Tahoma" panose="020B0604030504040204" pitchFamily="34" charset="0"/>
                <a:cs typeface="Tahoma" panose="020B0604030504040204" pitchFamily="34" charset="0"/>
              </a:rPr>
              <a:t>Cell structures containing the specific proteins capable of binding the fluorescein-labelled antibody are caused to fluoresce when examined with fluorescence microscope. This technique in microbiology is called immunofluorescence.</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3200" b="1" dirty="0">
                <a:latin typeface="Tahoma" panose="020B0604030504040204" pitchFamily="34" charset="0"/>
                <a:ea typeface="Tahoma" panose="020B0604030504040204" pitchFamily="34" charset="0"/>
                <a:cs typeface="Tahoma" panose="020B0604030504040204" pitchFamily="34" charset="0"/>
              </a:rPr>
              <a:t>U/V – FLUORESCENCE MICROSCOPY</a:t>
            </a:r>
          </a:p>
          <a:p>
            <a:pPr algn="ctr"/>
            <a:endParaRPr lang="en-US" sz="3200" b="1"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Fluorescence microscopy is used to detect structures, molecules or proteins within a cell. Fluorescent molecules absorb light at one wavelength and emit at another, longer wavelength. When fluorescent molecules absorb a specific absorption wavelength for an electron in a given orbital, the electron rises to a higher energy level. </a:t>
            </a:r>
          </a:p>
        </p:txBody>
      </p:sp>
    </p:spTree>
    <p:extLst>
      <p:ext uri="{BB962C8B-B14F-4D97-AF65-F5344CB8AC3E}">
        <p14:creationId xmlns:p14="http://schemas.microsoft.com/office/powerpoint/2010/main" val="144094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108421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U/V – FLUORESCENCE MICROSCOPY</a:t>
            </a:r>
            <a:br>
              <a:rPr lang="en-US" sz="3200" b="1" dirty="0">
                <a:latin typeface="Tahoma" panose="020B0604030504040204" pitchFamily="34" charset="0"/>
                <a:ea typeface="Tahoma" panose="020B0604030504040204" pitchFamily="34" charset="0"/>
                <a:cs typeface="Tahoma" panose="020B0604030504040204" pitchFamily="34" charset="0"/>
              </a:rPr>
            </a:br>
            <a:r>
              <a:rPr lang="en-US" sz="3200" b="1" dirty="0">
                <a:latin typeface="Tahoma" panose="020B0604030504040204" pitchFamily="34" charset="0"/>
                <a:ea typeface="Tahoma" panose="020B0604030504040204" pitchFamily="34" charset="0"/>
                <a:cs typeface="Tahoma" panose="020B0604030504040204" pitchFamily="34" charset="0"/>
              </a:rPr>
              <a:t>CONT’D</a:t>
            </a:r>
            <a:endParaRPr lang="en-US" sz="3200" dirty="0"/>
          </a:p>
        </p:txBody>
      </p:sp>
      <p:sp>
        <p:nvSpPr>
          <p:cNvPr id="3" name="Content Placeholder 2"/>
          <p:cNvSpPr>
            <a:spLocks noGrp="1"/>
          </p:cNvSpPr>
          <p:nvPr>
            <p:ph idx="1"/>
          </p:nvPr>
        </p:nvSpPr>
        <p:spPr>
          <a:xfrm>
            <a:off x="838200" y="1345474"/>
            <a:ext cx="10515600" cy="4831489"/>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Electrons in this state are unstable and will return to the ground state, releasing energy in the form of light and heat. This emission of energy is fluorescence. </a:t>
            </a:r>
          </a:p>
          <a:p>
            <a:pPr algn="just"/>
            <a:r>
              <a:rPr lang="en-US" dirty="0">
                <a:latin typeface="Tahoma" panose="020B0604030504040204" pitchFamily="34" charset="0"/>
                <a:ea typeface="Tahoma" panose="020B0604030504040204" pitchFamily="34" charset="0"/>
                <a:cs typeface="Tahoma" panose="020B0604030504040204" pitchFamily="34" charset="0"/>
              </a:rPr>
              <a:t>In fluorescence microscopy, a cell is stained with a dye and the dye is illuminated with filtered light at the absorbing wavelength; the light emitted from the dye is viewed through a filter that allows only the emitted wavelength to be seen. </a:t>
            </a:r>
          </a:p>
          <a:p>
            <a:pPr algn="just"/>
            <a:r>
              <a:rPr lang="en-US" dirty="0">
                <a:latin typeface="Tahoma" panose="020B0604030504040204" pitchFamily="34" charset="0"/>
                <a:ea typeface="Tahoma" panose="020B0604030504040204" pitchFamily="34" charset="0"/>
                <a:cs typeface="Tahoma" panose="020B0604030504040204" pitchFamily="34" charset="0"/>
              </a:rPr>
              <a:t>The dye glows brightly against a dark background because only the emitted wavelength is allowed to reach the eyepieces or  camera port of the microscope.</a:t>
            </a:r>
          </a:p>
          <a:p>
            <a:endParaRPr lang="en-US" dirty="0"/>
          </a:p>
        </p:txBody>
      </p:sp>
    </p:spTree>
    <p:extLst>
      <p:ext uri="{BB962C8B-B14F-4D97-AF65-F5344CB8AC3E}">
        <p14:creationId xmlns:p14="http://schemas.microsoft.com/office/powerpoint/2010/main" val="919048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1097280"/>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U/V – FLUORESCENCE MICROSCOPY</a:t>
            </a:r>
            <a:br>
              <a:rPr lang="en-US" sz="3200" b="1" dirty="0">
                <a:latin typeface="Tahoma" panose="020B0604030504040204" pitchFamily="34" charset="0"/>
                <a:ea typeface="Tahoma" panose="020B0604030504040204" pitchFamily="34" charset="0"/>
                <a:cs typeface="Tahoma" panose="020B0604030504040204" pitchFamily="34" charset="0"/>
              </a:rPr>
            </a:br>
            <a:r>
              <a:rPr lang="en-US" sz="3200" b="1" dirty="0">
                <a:latin typeface="Tahoma" panose="020B0604030504040204" pitchFamily="34" charset="0"/>
                <a:ea typeface="Tahoma" panose="020B0604030504040204" pitchFamily="34" charset="0"/>
                <a:cs typeface="Tahoma" panose="020B0604030504040204" pitchFamily="34" charset="0"/>
              </a:rPr>
              <a:t>CONT’D</a:t>
            </a:r>
            <a:endParaRPr lang="en-US" sz="3200" dirty="0"/>
          </a:p>
        </p:txBody>
      </p:sp>
      <p:pic>
        <p:nvPicPr>
          <p:cNvPr id="4" name="Content Placeholder 3"/>
          <p:cNvPicPr>
            <a:picLocks noGrp="1" noChangeAspect="1"/>
          </p:cNvPicPr>
          <p:nvPr>
            <p:ph idx="1"/>
          </p:nvPr>
        </p:nvPicPr>
        <p:blipFill>
          <a:blip r:embed="rId2"/>
          <a:stretch>
            <a:fillRect/>
          </a:stretch>
        </p:blipFill>
        <p:spPr>
          <a:xfrm>
            <a:off x="1580606" y="1384300"/>
            <a:ext cx="8974183" cy="5041900"/>
          </a:xfrm>
          <a:prstGeom prst="rect">
            <a:avLst/>
          </a:prstGeom>
        </p:spPr>
      </p:pic>
    </p:spTree>
    <p:extLst>
      <p:ext uri="{BB962C8B-B14F-4D97-AF65-F5344CB8AC3E}">
        <p14:creationId xmlns:p14="http://schemas.microsoft.com/office/powerpoint/2010/main" val="2020802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849086"/>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ELECTRON MICROSCOPY CONT’D</a:t>
            </a:r>
            <a:endParaRPr lang="en-US" sz="3200" dirty="0"/>
          </a:p>
        </p:txBody>
      </p:sp>
      <p:sp>
        <p:nvSpPr>
          <p:cNvPr id="3" name="Content Placeholder 2"/>
          <p:cNvSpPr>
            <a:spLocks noGrp="1"/>
          </p:cNvSpPr>
          <p:nvPr>
            <p:ph idx="1"/>
          </p:nvPr>
        </p:nvSpPr>
        <p:spPr>
          <a:xfrm>
            <a:off x="838200" y="1058091"/>
            <a:ext cx="10515600" cy="5303520"/>
          </a:xfrm>
        </p:spPr>
        <p:txBody>
          <a:bodyPr>
            <a:normAutofit lnSpcReduction="10000"/>
          </a:bodyPr>
          <a:lstStyle/>
          <a:p>
            <a:pPr algn="just"/>
            <a:r>
              <a:rPr lang="en-US" dirty="0"/>
              <a:t>There are two types of electron microscopes: The Transmission electron microscope (TEM) and the Scanning electron microscope (SEM).</a:t>
            </a:r>
          </a:p>
          <a:p>
            <a:pPr marL="0" indent="0" algn="ctr">
              <a:buNone/>
            </a:pPr>
            <a:r>
              <a:rPr lang="en-US" sz="3200" b="1" dirty="0">
                <a:latin typeface="Tahoma" panose="020B0604030504040204" pitchFamily="34" charset="0"/>
                <a:ea typeface="Tahoma" panose="020B0604030504040204" pitchFamily="34" charset="0"/>
                <a:cs typeface="Tahoma" panose="020B0604030504040204" pitchFamily="34" charset="0"/>
              </a:rPr>
              <a:t>Transmission electron microscope (TEM)</a:t>
            </a:r>
          </a:p>
          <a:p>
            <a:pPr algn="just"/>
            <a:r>
              <a:rPr lang="en-US" dirty="0">
                <a:latin typeface="Tahoma" panose="020B0604030504040204" pitchFamily="34" charset="0"/>
                <a:ea typeface="Tahoma" panose="020B0604030504040204" pitchFamily="34" charset="0"/>
                <a:cs typeface="Tahoma" panose="020B0604030504040204" pitchFamily="34" charset="0"/>
              </a:rPr>
              <a:t>In transmission electron microscope, a finely focused beam of electrons from an electron gun passes through a specially prepared, ultrathin section of the specimen. </a:t>
            </a:r>
          </a:p>
          <a:p>
            <a:pPr algn="just"/>
            <a:r>
              <a:rPr lang="en-US" dirty="0">
                <a:latin typeface="Tahoma" panose="020B0604030504040204" pitchFamily="34" charset="0"/>
                <a:ea typeface="Tahoma" panose="020B0604030504040204" pitchFamily="34" charset="0"/>
                <a:cs typeface="Tahoma" panose="020B0604030504040204" pitchFamily="34" charset="0"/>
              </a:rPr>
              <a:t>The ray of electrons is produced by a pin-shaped cathode heated up by current. The electrons are vacuumed up by a high voltage at the anode. </a:t>
            </a:r>
          </a:p>
          <a:p>
            <a:pPr algn="just"/>
            <a:r>
              <a:rPr lang="en-US" dirty="0">
                <a:latin typeface="Tahoma" panose="020B0604030504040204" pitchFamily="34" charset="0"/>
                <a:ea typeface="Tahoma" panose="020B0604030504040204" pitchFamily="34" charset="0"/>
                <a:cs typeface="Tahoma" panose="020B0604030504040204" pitchFamily="34" charset="0"/>
              </a:rPr>
              <a:t>The acceleration voltage is between 50 and 150 kV. The higher it is, the shorter are the electron waves and the higher is the power of resolution. But this factor is hardly ever limiting.</a:t>
            </a:r>
          </a:p>
          <a:p>
            <a:endParaRPr lang="en-US" sz="3200" dirty="0">
              <a:latin typeface="Tahoma" panose="020B0604030504040204" pitchFamily="34" charset="0"/>
              <a:ea typeface="Tahoma" panose="020B0604030504040204" pitchFamily="34" charset="0"/>
              <a:cs typeface="Tahoma" panose="020B0604030504040204" pitchFamily="34" charset="0"/>
            </a:endParaRPr>
          </a:p>
          <a:p>
            <a:pPr algn="just"/>
            <a:endParaRPr lang="en-US" dirty="0"/>
          </a:p>
        </p:txBody>
      </p:sp>
    </p:spTree>
    <p:extLst>
      <p:ext uri="{BB962C8B-B14F-4D97-AF65-F5344CB8AC3E}">
        <p14:creationId xmlns:p14="http://schemas.microsoft.com/office/powerpoint/2010/main" val="127712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79683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SIMPLE MICROSCOPE CONT’D</a:t>
            </a:r>
          </a:p>
        </p:txBody>
      </p:sp>
      <p:pic>
        <p:nvPicPr>
          <p:cNvPr id="4" name="Content Placeholder 3"/>
          <p:cNvPicPr>
            <a:picLocks noGrp="1" noChangeAspect="1"/>
          </p:cNvPicPr>
          <p:nvPr>
            <p:ph idx="1"/>
          </p:nvPr>
        </p:nvPicPr>
        <p:blipFill>
          <a:blip r:embed="rId2"/>
          <a:stretch>
            <a:fillRect/>
          </a:stretch>
        </p:blipFill>
        <p:spPr>
          <a:xfrm>
            <a:off x="1750423" y="1214846"/>
            <a:ext cx="8242663" cy="4872445"/>
          </a:xfrm>
          <a:prstGeom prst="rect">
            <a:avLst/>
          </a:prstGeom>
        </p:spPr>
      </p:pic>
    </p:spTree>
    <p:extLst>
      <p:ext uri="{BB962C8B-B14F-4D97-AF65-F5344CB8AC3E}">
        <p14:creationId xmlns:p14="http://schemas.microsoft.com/office/powerpoint/2010/main" val="1464357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705393"/>
          </a:xfrm>
        </p:spPr>
        <p:txBody>
          <a:bodyPr>
            <a:normAutofit fontScale="90000"/>
          </a:bodyPr>
          <a:lstStyle/>
          <a:p>
            <a:pPr algn="ctr"/>
            <a:br>
              <a:rPr lang="en-US" sz="3200" b="1" dirty="0">
                <a:latin typeface="Tahoma" panose="020B0604030504040204" pitchFamily="34" charset="0"/>
                <a:ea typeface="Tahoma" panose="020B0604030504040204" pitchFamily="34" charset="0"/>
                <a:cs typeface="Tahoma" panose="020B0604030504040204" pitchFamily="34" charset="0"/>
              </a:rPr>
            </a:br>
            <a:r>
              <a:rPr lang="en-US" sz="3600" b="1" dirty="0">
                <a:latin typeface="Tahoma" panose="020B0604030504040204" pitchFamily="34" charset="0"/>
                <a:ea typeface="Tahoma" panose="020B0604030504040204" pitchFamily="34" charset="0"/>
                <a:cs typeface="Tahoma" panose="020B0604030504040204" pitchFamily="34" charset="0"/>
              </a:rPr>
              <a:t>Transmission electron microscope (TEM) cont’d</a:t>
            </a:r>
            <a:br>
              <a:rPr lang="en-US" sz="3600" b="1" dirty="0">
                <a:latin typeface="Tahoma" panose="020B0604030504040204" pitchFamily="34" charset="0"/>
                <a:ea typeface="Tahoma" panose="020B0604030504040204" pitchFamily="34" charset="0"/>
                <a:cs typeface="Tahoma" panose="020B0604030504040204" pitchFamily="34" charset="0"/>
              </a:rPr>
            </a:br>
            <a:endParaRPr lang="en-US" sz="3600" dirty="0"/>
          </a:p>
        </p:txBody>
      </p:sp>
      <p:sp>
        <p:nvSpPr>
          <p:cNvPr id="3" name="Content Placeholder 2"/>
          <p:cNvSpPr>
            <a:spLocks noGrp="1"/>
          </p:cNvSpPr>
          <p:nvPr>
            <p:ph idx="1"/>
          </p:nvPr>
        </p:nvSpPr>
        <p:spPr>
          <a:xfrm>
            <a:off x="838200" y="979714"/>
            <a:ext cx="10515600" cy="5197249"/>
          </a:xfrm>
        </p:spPr>
        <p:txBody>
          <a:bodyPr>
            <a:normAutofit lnSpcReduction="10000"/>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power of resolution of electron microscopy is usually restrained by the quality of the lens- systems and especially by the technique with which the preparation has been achieved. Modern gadgets have powers of resolution that range from 0.2 – 0.3 nm. </a:t>
            </a:r>
          </a:p>
          <a:p>
            <a:pPr algn="just"/>
            <a:r>
              <a:rPr lang="en-US" dirty="0">
                <a:latin typeface="Tahoma" panose="020B0604030504040204" pitchFamily="34" charset="0"/>
                <a:ea typeface="Tahoma" panose="020B0604030504040204" pitchFamily="34" charset="0"/>
                <a:cs typeface="Tahoma" panose="020B0604030504040204" pitchFamily="34" charset="0"/>
              </a:rPr>
              <a:t>The useful resolution is therefore around 300,000 x. The accelerated ray of electrons passes a drill hole at the bottom of the anode. It follows a way analogous to that of a ray of light in a light microscope. </a:t>
            </a:r>
          </a:p>
          <a:p>
            <a:pPr algn="just"/>
            <a:r>
              <a:rPr lang="en-US" dirty="0">
                <a:latin typeface="Tahoma" panose="020B0604030504040204" pitchFamily="34" charset="0"/>
                <a:ea typeface="Tahoma" panose="020B0604030504040204" pitchFamily="34" charset="0"/>
                <a:cs typeface="Tahoma" panose="020B0604030504040204" pitchFamily="34" charset="0"/>
              </a:rPr>
              <a:t>The lens-systems consist of electronic coils generating an electromagnetic field. The ray is first focused by a condenser. It then passes through the object, where it is partially deflected. The degree of deflection depends on the electron density of the object. </a:t>
            </a:r>
          </a:p>
          <a:p>
            <a:endParaRPr lang="en-US" dirty="0"/>
          </a:p>
        </p:txBody>
      </p:sp>
    </p:spTree>
    <p:extLst>
      <p:ext uri="{BB962C8B-B14F-4D97-AF65-F5344CB8AC3E}">
        <p14:creationId xmlns:p14="http://schemas.microsoft.com/office/powerpoint/2010/main" val="2538077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67926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Transmission electron microscope (TEM) cont’d</a:t>
            </a:r>
            <a:endParaRPr lang="en-US" sz="3200" dirty="0"/>
          </a:p>
        </p:txBody>
      </p:sp>
      <p:sp>
        <p:nvSpPr>
          <p:cNvPr id="3" name="Content Placeholder 2"/>
          <p:cNvSpPr>
            <a:spLocks noGrp="1"/>
          </p:cNvSpPr>
          <p:nvPr>
            <p:ph idx="1"/>
          </p:nvPr>
        </p:nvSpPr>
        <p:spPr>
          <a:xfrm>
            <a:off x="838200" y="940526"/>
            <a:ext cx="10515600" cy="5577840"/>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greater the mass of the atoms, the greater the degree of deflection. Biological objects have only weak contrasts since they consist mainly of elements with low atomic numbers (C, H, N, O). </a:t>
            </a:r>
          </a:p>
          <a:p>
            <a:pPr algn="just"/>
            <a:r>
              <a:rPr lang="en-US" dirty="0">
                <a:latin typeface="Tahoma" panose="020B0604030504040204" pitchFamily="34" charset="0"/>
                <a:ea typeface="Tahoma" panose="020B0604030504040204" pitchFamily="34" charset="0"/>
                <a:cs typeface="Tahoma" panose="020B0604030504040204" pitchFamily="34" charset="0"/>
              </a:rPr>
              <a:t>After passing through the object the scattered electrons are collected by an objective. </a:t>
            </a:r>
          </a:p>
          <a:p>
            <a:pPr algn="just"/>
            <a:r>
              <a:rPr lang="en-US" dirty="0">
                <a:latin typeface="Tahoma" panose="020B0604030504040204" pitchFamily="34" charset="0"/>
                <a:ea typeface="Tahoma" panose="020B0604030504040204" pitchFamily="34" charset="0"/>
                <a:cs typeface="Tahoma" panose="020B0604030504040204" pitchFamily="34" charset="0"/>
              </a:rPr>
              <a:t>Thereby an image is formed, that is subsequently enlarged by an additional lens system (called projective with electron microscopes). </a:t>
            </a:r>
          </a:p>
          <a:p>
            <a:pPr algn="just"/>
            <a:r>
              <a:rPr lang="en-US" dirty="0">
                <a:latin typeface="Tahoma" panose="020B0604030504040204" pitchFamily="34" charset="0"/>
                <a:ea typeface="Tahoma" panose="020B0604030504040204" pitchFamily="34" charset="0"/>
                <a:cs typeface="Tahoma" panose="020B0604030504040204" pitchFamily="34" charset="0"/>
              </a:rPr>
              <a:t>The thus formed image is made visible on a fluorescent screen or it is documented on photographic material.</a:t>
            </a:r>
          </a:p>
          <a:p>
            <a:endParaRPr lang="en-US" dirty="0"/>
          </a:p>
        </p:txBody>
      </p:sp>
    </p:spTree>
    <p:extLst>
      <p:ext uri="{BB962C8B-B14F-4D97-AF65-F5344CB8AC3E}">
        <p14:creationId xmlns:p14="http://schemas.microsoft.com/office/powerpoint/2010/main" val="171844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74458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Transmission electron microscope (TEM) cont’d</a:t>
            </a:r>
            <a:endParaRPr lang="en-US" sz="3200" dirty="0"/>
          </a:p>
        </p:txBody>
      </p:sp>
      <p:pic>
        <p:nvPicPr>
          <p:cNvPr id="4" name="Content Placeholder 3"/>
          <p:cNvPicPr>
            <a:picLocks noGrp="1" noChangeAspect="1"/>
          </p:cNvPicPr>
          <p:nvPr>
            <p:ph idx="1"/>
          </p:nvPr>
        </p:nvPicPr>
        <p:blipFill>
          <a:blip r:embed="rId2"/>
          <a:stretch>
            <a:fillRect/>
          </a:stretch>
        </p:blipFill>
        <p:spPr>
          <a:xfrm>
            <a:off x="2321776" y="1044575"/>
            <a:ext cx="7548448" cy="5330825"/>
          </a:xfrm>
          <a:prstGeom prst="rect">
            <a:avLst/>
          </a:prstGeom>
        </p:spPr>
      </p:pic>
    </p:spTree>
    <p:extLst>
      <p:ext uri="{BB962C8B-B14F-4D97-AF65-F5344CB8AC3E}">
        <p14:creationId xmlns:p14="http://schemas.microsoft.com/office/powerpoint/2010/main" val="1363939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70708"/>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SCANNING ELECTRON MICROSCOPY</a:t>
            </a:r>
          </a:p>
        </p:txBody>
      </p:sp>
      <p:sp>
        <p:nvSpPr>
          <p:cNvPr id="3" name="Content Placeholder 2"/>
          <p:cNvSpPr>
            <a:spLocks noGrp="1"/>
          </p:cNvSpPr>
          <p:nvPr>
            <p:ph idx="1"/>
          </p:nvPr>
        </p:nvSpPr>
        <p:spPr>
          <a:xfrm>
            <a:off x="838200" y="1031966"/>
            <a:ext cx="10515600" cy="5473337"/>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The Scanning Electron Microscope (SEM) is a microscope that uses electrons rather than light to form an image. There are many advantages to using the SEM instead of a light microscope. The SEM has a large depth of field, which allows a large amount of the sample to be in focus at one time.</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The SEM also produces images of high resolution, which means that closely spaced features can be examined at a high magnification. The combination of higher magnification, larger depth of focus, greater resolution, and ease of sample observation makes the SEM one of the most heavily used instruments in research areas today.</a:t>
            </a:r>
          </a:p>
          <a:p>
            <a:endParaRPr lang="en-US" dirty="0"/>
          </a:p>
        </p:txBody>
      </p:sp>
    </p:spTree>
    <p:extLst>
      <p:ext uri="{BB962C8B-B14F-4D97-AF65-F5344CB8AC3E}">
        <p14:creationId xmlns:p14="http://schemas.microsoft.com/office/powerpoint/2010/main" val="1984563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1"/>
            <a:ext cx="10515600" cy="718456"/>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SCANNING ELECTRON MICROSCOPY CONT’D</a:t>
            </a:r>
            <a:endParaRPr lang="en-US" sz="3200" dirty="0"/>
          </a:p>
        </p:txBody>
      </p:sp>
      <p:sp>
        <p:nvSpPr>
          <p:cNvPr id="3" name="Content Placeholder 2"/>
          <p:cNvSpPr>
            <a:spLocks noGrp="1"/>
          </p:cNvSpPr>
          <p:nvPr>
            <p:ph idx="1"/>
          </p:nvPr>
        </p:nvSpPr>
        <p:spPr>
          <a:xfrm>
            <a:off x="838200" y="940526"/>
            <a:ext cx="10515600" cy="5577840"/>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A scanning electron microscope (SEM) is a powerful microscope that uses electrons rather than light to form an image of objects such as fractured metal components, foreign particles and residues, polymers, electronic components, biological samples, and countless others.</a:t>
            </a:r>
          </a:p>
          <a:p>
            <a:pPr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The shorter wavelength of electrons permits image magnifications of up to 100,000X, as compared to about 2,000X for conventional light microscopy. An SEM also provides a greater depth of field than a light microscope, allowing complex, three-dimensional objects to remain sharp and in focus. This capability reveals details that cannot be resolved by light microscopy.</a:t>
            </a:r>
          </a:p>
          <a:p>
            <a:endParaRPr lang="en-US" dirty="0"/>
          </a:p>
        </p:txBody>
      </p:sp>
    </p:spTree>
    <p:extLst>
      <p:ext uri="{BB962C8B-B14F-4D97-AF65-F5344CB8AC3E}">
        <p14:creationId xmlns:p14="http://schemas.microsoft.com/office/powerpoint/2010/main" val="2678737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770708"/>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SCANNING ELECTRON MICROSCOPY CONT’D</a:t>
            </a:r>
            <a:endParaRPr lang="en-US" sz="3200" dirty="0"/>
          </a:p>
        </p:txBody>
      </p:sp>
      <p:sp>
        <p:nvSpPr>
          <p:cNvPr id="3" name="Content Placeholder 2"/>
          <p:cNvSpPr>
            <a:spLocks noGrp="1"/>
          </p:cNvSpPr>
          <p:nvPr>
            <p:ph idx="1"/>
          </p:nvPr>
        </p:nvSpPr>
        <p:spPr>
          <a:xfrm>
            <a:off x="838200" y="1031966"/>
            <a:ext cx="10515600" cy="5473337"/>
          </a:xfrm>
        </p:spPr>
        <p:txBody>
          <a:bodyPr/>
          <a:lstStyle/>
          <a:p>
            <a:pPr algn="just"/>
            <a:r>
              <a:rPr lang="en-US" dirty="0">
                <a:latin typeface="Tahoma" panose="020B0604030504040204" pitchFamily="34" charset="0"/>
                <a:ea typeface="Tahoma" panose="020B0604030504040204" pitchFamily="34" charset="0"/>
                <a:cs typeface="Tahoma" panose="020B0604030504040204" pitchFamily="34" charset="0"/>
              </a:rPr>
              <a:t>SEM is used to look </a:t>
            </a:r>
            <a:r>
              <a:rPr lang="en-US" i="1" dirty="0">
                <a:latin typeface="Tahoma" panose="020B0604030504040204" pitchFamily="34" charset="0"/>
                <a:ea typeface="Tahoma" panose="020B0604030504040204" pitchFamily="34" charset="0"/>
                <a:cs typeface="Tahoma" panose="020B0604030504040204" pitchFamily="34" charset="0"/>
              </a:rPr>
              <a:t>at </a:t>
            </a:r>
            <a:r>
              <a:rPr lang="en-US" dirty="0">
                <a:latin typeface="Tahoma" panose="020B0604030504040204" pitchFamily="34" charset="0"/>
                <a:ea typeface="Tahoma" panose="020B0604030504040204" pitchFamily="34" charset="0"/>
                <a:cs typeface="Tahoma" panose="020B0604030504040204" pitchFamily="34" charset="0"/>
              </a:rPr>
              <a:t>the surface of a solid specimen. The resolution is usually only 10 nm (unless FESEM is used), but with 20 000× magnification. We get very attractive 3D- looking images because of the large depth of field.</a:t>
            </a:r>
          </a:p>
          <a:p>
            <a:endParaRPr lang="en-US" dirty="0"/>
          </a:p>
        </p:txBody>
      </p:sp>
    </p:spTree>
    <p:extLst>
      <p:ext uri="{BB962C8B-B14F-4D97-AF65-F5344CB8AC3E}">
        <p14:creationId xmlns:p14="http://schemas.microsoft.com/office/powerpoint/2010/main" val="3413002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718457"/>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SCANNING ELECTRON MICROSCOPY CONT’D</a:t>
            </a:r>
            <a:endParaRPr lang="en-US" sz="3200" dirty="0"/>
          </a:p>
        </p:txBody>
      </p:sp>
      <p:pic>
        <p:nvPicPr>
          <p:cNvPr id="4" name="Content Placeholder 3"/>
          <p:cNvPicPr>
            <a:picLocks noGrp="1" noChangeAspect="1"/>
          </p:cNvPicPr>
          <p:nvPr>
            <p:ph idx="1"/>
          </p:nvPr>
        </p:nvPicPr>
        <p:blipFill>
          <a:blip r:embed="rId2"/>
          <a:stretch>
            <a:fillRect/>
          </a:stretch>
        </p:blipFill>
        <p:spPr>
          <a:xfrm>
            <a:off x="2529483" y="966788"/>
            <a:ext cx="7133034" cy="5526087"/>
          </a:xfrm>
          <a:prstGeom prst="rect">
            <a:avLst/>
          </a:prstGeom>
        </p:spPr>
      </p:pic>
    </p:spTree>
    <p:extLst>
      <p:ext uri="{BB962C8B-B14F-4D97-AF65-F5344CB8AC3E}">
        <p14:creationId xmlns:p14="http://schemas.microsoft.com/office/powerpoint/2010/main" val="1439366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74458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Scanning electron microscope image of pollen</a:t>
            </a:r>
          </a:p>
        </p:txBody>
      </p:sp>
      <p:pic>
        <p:nvPicPr>
          <p:cNvPr id="4" name="Content Placeholder 3"/>
          <p:cNvPicPr>
            <a:picLocks noGrp="1" noChangeAspect="1"/>
          </p:cNvPicPr>
          <p:nvPr>
            <p:ph idx="1"/>
          </p:nvPr>
        </p:nvPicPr>
        <p:blipFill>
          <a:blip r:embed="rId2"/>
          <a:stretch>
            <a:fillRect/>
          </a:stretch>
        </p:blipFill>
        <p:spPr>
          <a:xfrm>
            <a:off x="1779658" y="1105529"/>
            <a:ext cx="8632684" cy="5261304"/>
          </a:xfrm>
          <a:prstGeom prst="rect">
            <a:avLst/>
          </a:prstGeom>
        </p:spPr>
      </p:pic>
    </p:spTree>
    <p:extLst>
      <p:ext uri="{BB962C8B-B14F-4D97-AF65-F5344CB8AC3E}">
        <p14:creationId xmlns:p14="http://schemas.microsoft.com/office/powerpoint/2010/main" val="6438054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79366"/>
          </a:xfrm>
        </p:spPr>
        <p:txBody>
          <a:bodyPr>
            <a:normAutofit/>
          </a:bodyPr>
          <a:lstStyle/>
          <a:p>
            <a:pPr algn="ctr"/>
            <a:r>
              <a:rPr lang="en-US" sz="9600" dirty="0">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606165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75211"/>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SIMPLE MAGNIFIER-FORMING AN IMAGE</a:t>
            </a:r>
          </a:p>
        </p:txBody>
      </p:sp>
      <p:pic>
        <p:nvPicPr>
          <p:cNvPr id="4" name="Content Placeholder 3"/>
          <p:cNvPicPr>
            <a:picLocks noGrp="1" noChangeAspect="1"/>
          </p:cNvPicPr>
          <p:nvPr>
            <p:ph idx="1"/>
          </p:nvPr>
        </p:nvPicPr>
        <p:blipFill>
          <a:blip r:embed="rId2"/>
          <a:stretch>
            <a:fillRect/>
          </a:stretch>
        </p:blipFill>
        <p:spPr>
          <a:xfrm>
            <a:off x="1487024" y="1238039"/>
            <a:ext cx="9217951" cy="4877223"/>
          </a:xfrm>
          <a:prstGeom prst="rect">
            <a:avLst/>
          </a:prstGeom>
        </p:spPr>
      </p:pic>
    </p:spTree>
    <p:extLst>
      <p:ext uri="{BB962C8B-B14F-4D97-AF65-F5344CB8AC3E}">
        <p14:creationId xmlns:p14="http://schemas.microsoft.com/office/powerpoint/2010/main" val="76370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7567"/>
            <a:ext cx="10515600" cy="744582"/>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SIMPLE MICROSCOPES</a:t>
            </a:r>
          </a:p>
        </p:txBody>
      </p:sp>
      <p:sp>
        <p:nvSpPr>
          <p:cNvPr id="3" name="Content Placeholder 2"/>
          <p:cNvSpPr>
            <a:spLocks noGrp="1"/>
          </p:cNvSpPr>
          <p:nvPr>
            <p:ph idx="1"/>
          </p:nvPr>
        </p:nvSpPr>
        <p:spPr>
          <a:xfrm>
            <a:off x="838200" y="1005840"/>
            <a:ext cx="10515600" cy="5171123"/>
          </a:xfrm>
        </p:spPr>
        <p:txBody>
          <a:bodyPr/>
          <a:lstStyle/>
          <a:p>
            <a:pPr lvl="0" algn="just"/>
            <a:r>
              <a:rPr lang="en-US" dirty="0">
                <a:latin typeface="Tahoma" panose="020B0604030504040204" pitchFamily="34" charset="0"/>
                <a:ea typeface="Tahoma" panose="020B0604030504040204" pitchFamily="34" charset="0"/>
                <a:cs typeface="Tahoma" panose="020B0604030504040204" pitchFamily="34" charset="0"/>
              </a:rPr>
              <a:t>A simple microscope is a microscope which only has one lens.</a:t>
            </a:r>
          </a:p>
          <a:p>
            <a:pPr lvl="0" algn="just"/>
            <a:r>
              <a:rPr lang="en-US" dirty="0">
                <a:latin typeface="Tahoma" panose="020B0604030504040204" pitchFamily="34" charset="0"/>
                <a:ea typeface="Tahoma" panose="020B0604030504040204" pitchFamily="34" charset="0"/>
                <a:cs typeface="Tahoma" panose="020B0604030504040204" pitchFamily="34" charset="0"/>
              </a:rPr>
              <a:t>Magnifying glasses and loupes are two well-known examples of the simple microscope.</a:t>
            </a:r>
          </a:p>
          <a:p>
            <a:pPr lvl="0" algn="just"/>
            <a:endParaRPr lang="en-US" dirty="0">
              <a:latin typeface="Tahoma" panose="020B0604030504040204" pitchFamily="34" charset="0"/>
              <a:ea typeface="Tahoma" panose="020B0604030504040204" pitchFamily="34" charset="0"/>
              <a:cs typeface="Tahoma" panose="020B0604030504040204" pitchFamily="34" charset="0"/>
            </a:endParaRPr>
          </a:p>
          <a:p>
            <a:pPr lvl="0" algn="just"/>
            <a:r>
              <a:rPr lang="en-US" dirty="0">
                <a:latin typeface="Tahoma" panose="020B0604030504040204" pitchFamily="34" charset="0"/>
                <a:ea typeface="Tahoma" panose="020B0604030504040204" pitchFamily="34" charset="0"/>
                <a:cs typeface="Tahoma" panose="020B0604030504040204" pitchFamily="34" charset="0"/>
              </a:rPr>
              <a:t>Modern simple microscopes are usually hand held, designed for field work or quick viewing of objects which require magnification.</a:t>
            </a:r>
          </a:p>
          <a:p>
            <a:endParaRPr lang="en-US" dirty="0"/>
          </a:p>
        </p:txBody>
      </p:sp>
    </p:spTree>
    <p:extLst>
      <p:ext uri="{BB962C8B-B14F-4D97-AF65-F5344CB8AC3E}">
        <p14:creationId xmlns:p14="http://schemas.microsoft.com/office/powerpoint/2010/main" val="2512015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705393"/>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DEFECTS OF SIMPLE MICROSCOPES</a:t>
            </a:r>
          </a:p>
        </p:txBody>
      </p:sp>
      <p:sp>
        <p:nvSpPr>
          <p:cNvPr id="3" name="Content Placeholder 2"/>
          <p:cNvSpPr>
            <a:spLocks noGrp="1"/>
          </p:cNvSpPr>
          <p:nvPr>
            <p:ph idx="1"/>
          </p:nvPr>
        </p:nvSpPr>
        <p:spPr>
          <a:xfrm>
            <a:off x="838200" y="901338"/>
            <a:ext cx="10515600" cy="5512526"/>
          </a:xfrm>
        </p:spPr>
        <p:txBody>
          <a:bodyPr/>
          <a:lstStyle/>
          <a:p>
            <a:pPr lvl="0"/>
            <a:r>
              <a:rPr lang="en-US" dirty="0">
                <a:latin typeface="Tahoma" panose="020B0604030504040204" pitchFamily="34" charset="0"/>
                <a:ea typeface="Tahoma" panose="020B0604030504040204" pitchFamily="34" charset="0"/>
                <a:cs typeface="Tahoma" panose="020B0604030504040204" pitchFamily="34" charset="0"/>
              </a:rPr>
              <a:t>There are two inherent optical defects associated with simple microscopes:</a:t>
            </a:r>
          </a:p>
          <a:p>
            <a:pPr marL="0" lvl="1" indent="0">
              <a:spcBef>
                <a:spcPts val="1000"/>
              </a:spcBef>
              <a:buNone/>
            </a:pPr>
            <a:r>
              <a:rPr lang="en-US" sz="2800" b="1" dirty="0">
                <a:latin typeface="Tahoma" panose="020B0604030504040204" pitchFamily="34" charset="0"/>
                <a:ea typeface="Tahoma" panose="020B0604030504040204" pitchFamily="34" charset="0"/>
                <a:cs typeface="Tahoma" panose="020B0604030504040204" pitchFamily="34" charset="0"/>
              </a:rPr>
              <a:t>a) Spherical aberration: </a:t>
            </a:r>
            <a:r>
              <a:rPr lang="en-US" sz="2800" dirty="0">
                <a:latin typeface="Tahoma" panose="020B0604030504040204" pitchFamily="34" charset="0"/>
                <a:ea typeface="Tahoma" panose="020B0604030504040204" pitchFamily="34" charset="0"/>
                <a:cs typeface="Tahoma" panose="020B0604030504040204" pitchFamily="34" charset="0"/>
              </a:rPr>
              <a:t>Blurred images are formed because light rays from a specimen are not brought to simultaneous focus.</a:t>
            </a:r>
          </a:p>
          <a:p>
            <a:endParaRPr lang="en-US" dirty="0"/>
          </a:p>
        </p:txBody>
      </p:sp>
      <p:pic>
        <p:nvPicPr>
          <p:cNvPr id="4" name="Picture 3"/>
          <p:cNvPicPr>
            <a:picLocks noChangeAspect="1"/>
          </p:cNvPicPr>
          <p:nvPr/>
        </p:nvPicPr>
        <p:blipFill>
          <a:blip r:embed="rId2"/>
          <a:stretch>
            <a:fillRect/>
          </a:stretch>
        </p:blipFill>
        <p:spPr>
          <a:xfrm>
            <a:off x="2507840" y="2612572"/>
            <a:ext cx="6152833" cy="3801292"/>
          </a:xfrm>
          <a:prstGeom prst="rect">
            <a:avLst/>
          </a:prstGeom>
        </p:spPr>
      </p:pic>
    </p:spTree>
    <p:extLst>
      <p:ext uri="{BB962C8B-B14F-4D97-AF65-F5344CB8AC3E}">
        <p14:creationId xmlns:p14="http://schemas.microsoft.com/office/powerpoint/2010/main" val="396991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30"/>
            <a:ext cx="10515600" cy="888274"/>
          </a:xfrm>
        </p:spPr>
        <p:txBody>
          <a:bodyPr>
            <a:norm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DEFECTS OF SIMPLE MICROSCOPES</a:t>
            </a:r>
            <a:endParaRPr lang="en-US" sz="3200" dirty="0"/>
          </a:p>
        </p:txBody>
      </p:sp>
      <p:sp>
        <p:nvSpPr>
          <p:cNvPr id="3" name="Content Placeholder 2"/>
          <p:cNvSpPr>
            <a:spLocks noGrp="1"/>
          </p:cNvSpPr>
          <p:nvPr>
            <p:ph idx="1"/>
          </p:nvPr>
        </p:nvSpPr>
        <p:spPr>
          <a:xfrm>
            <a:off x="838200" y="1136468"/>
            <a:ext cx="10515600" cy="5381897"/>
          </a:xfrm>
        </p:spPr>
        <p:txBody>
          <a:bodyPr/>
          <a:lstStyle/>
          <a:p>
            <a:pPr lvl="0" algn="just"/>
            <a:r>
              <a:rPr lang="en-US" dirty="0">
                <a:latin typeface="Tahoma" panose="020B0604030504040204" pitchFamily="34" charset="0"/>
                <a:ea typeface="Tahoma" panose="020B0604030504040204" pitchFamily="34" charset="0"/>
                <a:cs typeface="Tahoma" panose="020B0604030504040204" pitchFamily="34" charset="0"/>
              </a:rPr>
              <a:t>Spherical Aberration is an optical problem that occurs when all incoming light rays end up focusing at different points after passing through a spherical surface. </a:t>
            </a:r>
          </a:p>
          <a:p>
            <a:pPr lvl="0" algn="just"/>
            <a:r>
              <a:rPr lang="en-US" dirty="0">
                <a:latin typeface="Tahoma" panose="020B0604030504040204" pitchFamily="34" charset="0"/>
                <a:ea typeface="Tahoma" panose="020B0604030504040204" pitchFamily="34" charset="0"/>
                <a:cs typeface="Tahoma" panose="020B0604030504040204" pitchFamily="34" charset="0"/>
              </a:rPr>
              <a:t>Light rays passing through a lens near its horizontal axis are refracted less than rays closer to the edge or “periphery” of the lens and as a result, end up in different spots across the optical axis.</a:t>
            </a:r>
          </a:p>
          <a:p>
            <a:pPr lvl="0" algn="just"/>
            <a:endParaRPr lang="en-US" dirty="0">
              <a:latin typeface="Tahoma" panose="020B0604030504040204" pitchFamily="34" charset="0"/>
              <a:ea typeface="Tahoma" panose="020B0604030504040204" pitchFamily="34" charset="0"/>
              <a:cs typeface="Tahoma" panose="020B0604030504040204" pitchFamily="34" charset="0"/>
            </a:endParaRPr>
          </a:p>
          <a:p>
            <a:pPr algn="just"/>
            <a:r>
              <a:rPr lang="en-US" dirty="0">
                <a:latin typeface="Tahoma" panose="020B0604030504040204" pitchFamily="34" charset="0"/>
                <a:ea typeface="Tahoma" panose="020B0604030504040204" pitchFamily="34" charset="0"/>
                <a:cs typeface="Tahoma" panose="020B0604030504040204" pitchFamily="34" charset="0"/>
              </a:rPr>
              <a:t>In other words, the parallel light rays of incoming light do not converge at the same point after passing through the lens.</a:t>
            </a:r>
          </a:p>
          <a:p>
            <a:pPr algn="just"/>
            <a:r>
              <a:rPr lang="en-US" dirty="0">
                <a:latin typeface="Tahoma" panose="020B0604030504040204" pitchFamily="34" charset="0"/>
                <a:ea typeface="Tahoma" panose="020B0604030504040204" pitchFamily="34" charset="0"/>
                <a:cs typeface="Tahoma" panose="020B0604030504040204" pitchFamily="34" charset="0"/>
              </a:rPr>
              <a:t> Because of this, Spherical Aberration can affect resolution and clarity, making it hard to obtain sharp images.</a:t>
            </a:r>
          </a:p>
          <a:p>
            <a:pPr lvl="0" algn="just"/>
            <a:endParaRPr lang="en-US" dirty="0"/>
          </a:p>
        </p:txBody>
      </p:sp>
    </p:spTree>
    <p:extLst>
      <p:ext uri="{BB962C8B-B14F-4D97-AF65-F5344CB8AC3E}">
        <p14:creationId xmlns:p14="http://schemas.microsoft.com/office/powerpoint/2010/main" val="3761943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3772</Words>
  <Application>Microsoft Office PowerPoint</Application>
  <PresentationFormat>Widescreen</PresentationFormat>
  <Paragraphs>207</Paragraphs>
  <Slides>58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Tahoma</vt:lpstr>
      <vt:lpstr>Office Theme</vt:lpstr>
      <vt:lpstr>PowerPoint Presentation</vt:lpstr>
      <vt:lpstr>UNITS OF MEASUREMENTS OF CELLS IN MICROSCOPY.</vt:lpstr>
      <vt:lpstr>MICROSCOPY</vt:lpstr>
      <vt:lpstr>SIMPLE MICROSCOPE</vt:lpstr>
      <vt:lpstr>SIMPLE MICROSCOPE CONT’D</vt:lpstr>
      <vt:lpstr>SIMPLE MAGNIFIER-FORMING AN IMAGE</vt:lpstr>
      <vt:lpstr>SIMPLE MICROSCOPES</vt:lpstr>
      <vt:lpstr>DEFECTS OF SIMPLE MICROSCOPES</vt:lpstr>
      <vt:lpstr>DEFECTS OF SIMPLE MICROSCOPES</vt:lpstr>
      <vt:lpstr>WAYS TO REDUCE SPHERICAL ABERRATION</vt:lpstr>
      <vt:lpstr>WAYS TO REDUCE SPHERICAL ABERRATION</vt:lpstr>
      <vt:lpstr>DEFECTS OF SIMPLE MICROSCOPE</vt:lpstr>
      <vt:lpstr>CHROMATIC ABERRATION CONT’D</vt:lpstr>
      <vt:lpstr>CHROMATIC ABERRATION CONT’D</vt:lpstr>
      <vt:lpstr>WAYS OF CORRECTING CHROMATIC ABERRATION</vt:lpstr>
      <vt:lpstr>LIGHT MICROSCOPY</vt:lpstr>
      <vt:lpstr>TYPES OF LIGHT MICROSCOPE</vt:lpstr>
      <vt:lpstr>BINOCULAR COMPOUND MICROSCOPE</vt:lpstr>
      <vt:lpstr>COMPOUND MICROSCOPE</vt:lpstr>
      <vt:lpstr>FUNCTIONS OF MICROSCOPE</vt:lpstr>
      <vt:lpstr>MAGNIFICATION OF LIGHT MICROSCOPES</vt:lpstr>
      <vt:lpstr>NAGNIFICATION OF LIGHT MICROSCOPE CONT’D</vt:lpstr>
      <vt:lpstr>PARFOCAL</vt:lpstr>
      <vt:lpstr> OBJECTIVE WORKING AND PARFOCAL DISTANCE CONT’D </vt:lpstr>
      <vt:lpstr>RELATIONSHIP BETWEEN WORKING DISTANCE AND MAGNIFICATION</vt:lpstr>
      <vt:lpstr>RESOLUTION OF LIGHT MICROSCOPES</vt:lpstr>
      <vt:lpstr>FACTORS THAT DETERMINE RESOLUTION</vt:lpstr>
      <vt:lpstr>FACTORS THAT DETERMINE RESOLUTION CONT’D</vt:lpstr>
      <vt:lpstr>FACTORS THAT DETERMINE RESOLUTION CONT’D</vt:lpstr>
      <vt:lpstr>FACTORS THAT DETERMINE RESOLUTION CONT’D</vt:lpstr>
      <vt:lpstr>BRIGHT-FIELD MICROSCOPY</vt:lpstr>
      <vt:lpstr>DARKFIELD MICROSCOPY</vt:lpstr>
      <vt:lpstr>DARKFIELD AND BRIGHTFIELD COMPARED</vt:lpstr>
      <vt:lpstr>PHASE-CONTRAST MICROSCOPY</vt:lpstr>
      <vt:lpstr>PHASE-CONTRAST MICROSCOPY CONT’D</vt:lpstr>
      <vt:lpstr>PHASE-CONTRAST MICROSCOPY CONT’D</vt:lpstr>
      <vt:lpstr>PHASE-CONTRAST MICROSCOPY CONT’D</vt:lpstr>
      <vt:lpstr>PHASE-CONTRAST MICROSCOPY CONT’D</vt:lpstr>
      <vt:lpstr>PHASE-CONTRAST MICROSCOPY CONT’D</vt:lpstr>
      <vt:lpstr>PHASE-CONTRAST MICROSCOPE</vt:lpstr>
      <vt:lpstr>ULTRA VIOLET MICROSCOPY</vt:lpstr>
      <vt:lpstr>ULTRA VIOLET MICROSCOPY CONT’D</vt:lpstr>
      <vt:lpstr>What is a Fluorescence Microscope?</vt:lpstr>
      <vt:lpstr>PowerPoint Presentation</vt:lpstr>
      <vt:lpstr>The Dichroic Mirror</vt:lpstr>
      <vt:lpstr>FLUORESCENCE MICROSCOPY CONT’D</vt:lpstr>
      <vt:lpstr>U/V – FLUORESCENCE MICROSCOPY CONT’D</vt:lpstr>
      <vt:lpstr>U/V – FLUORESCENCE MICROSCOPY CONT’D</vt:lpstr>
      <vt:lpstr>ELECTRON MICROSCOPY CONT’D</vt:lpstr>
      <vt:lpstr> Transmission electron microscope (TEM) cont’d </vt:lpstr>
      <vt:lpstr>Transmission electron microscope (TEM) cont’d</vt:lpstr>
      <vt:lpstr>Transmission electron microscope (TEM) cont’d</vt:lpstr>
      <vt:lpstr>SCANNING ELECTRON MICROSCOPY</vt:lpstr>
      <vt:lpstr>SCANNING ELECTRON MICROSCOPY CONT’D</vt:lpstr>
      <vt:lpstr>SCANNING ELECTRON MICROSCOPY CONT’D</vt:lpstr>
      <vt:lpstr>SCANNING ELECTRON MICROSCOPY CONT’D</vt:lpstr>
      <vt:lpstr>Scanning electron microscope image of pollen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kenny man</cp:lastModifiedBy>
  <cp:revision>54</cp:revision>
  <dcterms:created xsi:type="dcterms:W3CDTF">2024-12-26T16:09:21Z</dcterms:created>
  <dcterms:modified xsi:type="dcterms:W3CDTF">2025-01-21T09:49:01Z</dcterms:modified>
</cp:coreProperties>
</file>